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9144000"/>
  <p:notesSz cx="6858000" cy="9144000"/>
  <p:embeddedFontLst>
    <p:embeddedFont>
      <p:font typeface="Nuni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4DF113-F934-42EA-9236-B198551357B3}">
  <a:tblStyle styleId="{C94DF113-F934-42EA-9236-B198551357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1147763" y="688975"/>
            <a:ext cx="4567237" cy="34258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9" name="Google Shape;39;p1:notes"/>
          <p:cNvSpPr txBox="1"/>
          <p:nvPr>
            <p:ph idx="1" type="body"/>
          </p:nvPr>
        </p:nvSpPr>
        <p:spPr>
          <a:xfrm>
            <a:off x="913805" y="4343703"/>
            <a:ext cx="5030391" cy="4110869"/>
          </a:xfrm>
          <a:prstGeom prst="rect">
            <a:avLst/>
          </a:prstGeom>
          <a:solidFill>
            <a:srgbClr val="FFFFFF"/>
          </a:solidFill>
          <a:ln cap="flat" cmpd="sng" w="12700">
            <a:solidFill>
              <a:srgbClr val="000000"/>
            </a:solidFill>
            <a:prstDash val="solid"/>
            <a:miter lim="800000"/>
            <a:headEnd len="sm" w="sm" type="none"/>
            <a:tailEnd len="sm" w="sm" type="none"/>
          </a:ln>
        </p:spPr>
        <p:txBody>
          <a:bodyPr anchorCtr="0" anchor="t" bIns="44925" lIns="89850" spcFirstLastPara="1" rIns="89850" wrap="square" tIns="449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6f54605e0_3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6f54605e0_3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 name="Google Shape;112;g106f54605e0_3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6f54605e0_3_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6f54605e0_3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b69f68d7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b69f68d7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 name="Google Shape;125;gfb69f68d7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b69f68d7a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b69f68d7a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 name="Google Shape;132;gfb69f68d7a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b69f68d7a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b69f68d7a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 name="Google Shape;139;gfb69f68d7a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b69f68d7a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b69f68d7a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 name="Google Shape;146;gfb69f68d7a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6f54605e0_6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6f54605e0_6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 name="Google Shape;153;g106f54605e0_6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6f54605e0_2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6f54605e0_2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 name="Google Shape;160;g106f54605e0_2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6f54605e0_4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6f54605e0_4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106f54605e0_4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6f54605e0_2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6f54605e0_2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106f54605e0_2_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fb6e1d8aac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fb6e1d8aac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 name="Google Shape;54;gfb6e1d8aac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6f54605e0_7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6f54605e0_7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106f54605e0_7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6f54605e0_2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6f54605e0_2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g106f54605e0_2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6f54605e0_2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6f54605e0_2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106f54605e0_2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55d065199_1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55d065199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f55d065199_1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b58166b41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b58166b41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fb58166b41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6f54605e0_2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6f54605e0_2_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106f54605e0_2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6f54605e0_3_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6f54605e0_3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106f54605e0_3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6f54605e0_4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6f54605e0_4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106f54605e0_4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f1546f0568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f1546f0568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 name="Google Shape;69;gf1546f0568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 name="Google Shape;7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6f54605e0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6f54605e0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 name="Google Shape;84;g106f54605e0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6f54605e0_2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6f54605e0_2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 name="Google Shape;91;g106f54605e0_2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6f54605e0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6f54605e0_3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 name="Google Shape;98;g106f54605e0_3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6f54605e0_3_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6f54605e0_3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4" name="Shape 14"/>
        <p:cNvGrpSpPr/>
        <p:nvPr/>
      </p:nvGrpSpPr>
      <p:grpSpPr>
        <a:xfrm>
          <a:off x="0" y="0"/>
          <a:ext cx="0" cy="0"/>
          <a:chOff x="0" y="0"/>
          <a:chExt cx="0" cy="0"/>
        </a:xfrm>
      </p:grpSpPr>
      <p:sp>
        <p:nvSpPr>
          <p:cNvPr id="15" name="Google Shape;15;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nvSpPr>
        <p:spPr>
          <a:xfrm>
            <a:off x="3276600" y="6596063"/>
            <a:ext cx="5867400" cy="26193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n-US" sz="1100" u="none" cap="none" strike="noStrike">
                <a:solidFill>
                  <a:srgbClr val="101141"/>
                </a:solidFill>
                <a:latin typeface="Arial"/>
                <a:ea typeface="Arial"/>
                <a:cs typeface="Arial"/>
                <a:sym typeface="Arial"/>
              </a:rPr>
              <a:t>BITS </a:t>
            </a:r>
            <a:r>
              <a:rPr b="0" i="0" lang="en-US" sz="1100" u="none" cap="none" strike="noStrike">
                <a:solidFill>
                  <a:srgbClr val="101141"/>
                </a:solidFill>
                <a:latin typeface="Arial"/>
                <a:ea typeface="Arial"/>
                <a:cs typeface="Arial"/>
                <a:sym typeface="Arial"/>
              </a:rPr>
              <a:t>Pilani, </a:t>
            </a:r>
            <a:r>
              <a:rPr lang="en-US" sz="1100">
                <a:solidFill>
                  <a:srgbClr val="101141"/>
                </a:solidFill>
              </a:rPr>
              <a:t>Hyderabad</a:t>
            </a:r>
            <a:r>
              <a:rPr b="0" i="0" lang="en-US" sz="1100" u="none" cap="none" strike="noStrike">
                <a:solidFill>
                  <a:srgbClr val="101141"/>
                </a:solidFill>
                <a:latin typeface="Arial"/>
                <a:ea typeface="Arial"/>
                <a:cs typeface="Arial"/>
                <a:sym typeface="Arial"/>
              </a:rPr>
              <a:t> Campus</a:t>
            </a:r>
            <a:endParaRPr/>
          </a:p>
        </p:txBody>
      </p:sp>
      <p:grpSp>
        <p:nvGrpSpPr>
          <p:cNvPr id="21" name="Google Shape;21;p3"/>
          <p:cNvGrpSpPr/>
          <p:nvPr/>
        </p:nvGrpSpPr>
        <p:grpSpPr>
          <a:xfrm>
            <a:off x="2084388" y="6550025"/>
            <a:ext cx="7059612" cy="49213"/>
            <a:chOff x="2083888" y="6550671"/>
            <a:chExt cx="7060112" cy="48665"/>
          </a:xfrm>
        </p:grpSpPr>
        <p:sp>
          <p:nvSpPr>
            <p:cNvPr id="22" name="Google Shape;22;p3"/>
            <p:cNvSpPr/>
            <p:nvPr/>
          </p:nvSpPr>
          <p:spPr>
            <a:xfrm>
              <a:off x="4630418" y="6550671"/>
              <a:ext cx="2329027" cy="48665"/>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3"/>
            <p:cNvSpPr/>
            <p:nvPr/>
          </p:nvSpPr>
          <p:spPr>
            <a:xfrm>
              <a:off x="6908642" y="6550671"/>
              <a:ext cx="2235358" cy="45525"/>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Google Shape;24;p3"/>
            <p:cNvSpPr/>
            <p:nvPr/>
          </p:nvSpPr>
          <p:spPr>
            <a:xfrm>
              <a:off x="2083888" y="6550671"/>
              <a:ext cx="2581458" cy="48665"/>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pic>
        <p:nvPicPr>
          <p:cNvPr descr="Picture 7.png" id="25" name="Google Shape;25;p3"/>
          <p:cNvPicPr preferRelativeResize="0"/>
          <p:nvPr/>
        </p:nvPicPr>
        <p:blipFill rotWithShape="1">
          <a:blip r:embed="rId2">
            <a:alphaModFix/>
          </a:blip>
          <a:srcRect b="5335" l="1923" r="0" t="0"/>
          <a:stretch/>
        </p:blipFill>
        <p:spPr>
          <a:xfrm>
            <a:off x="6629400" y="0"/>
            <a:ext cx="2193925" cy="692150"/>
          </a:xfrm>
          <a:prstGeom prst="rect">
            <a:avLst/>
          </a:prstGeom>
          <a:noFill/>
          <a:ln>
            <a:noFill/>
          </a:ln>
        </p:spPr>
      </p:pic>
      <p:grpSp>
        <p:nvGrpSpPr>
          <p:cNvPr id="26" name="Google Shape;26;p3"/>
          <p:cNvGrpSpPr/>
          <p:nvPr/>
        </p:nvGrpSpPr>
        <p:grpSpPr>
          <a:xfrm>
            <a:off x="2133600" y="6553200"/>
            <a:ext cx="7010400" cy="46038"/>
            <a:chOff x="1905000" y="6553200"/>
            <a:chExt cx="7010400" cy="45719"/>
          </a:xfrm>
        </p:grpSpPr>
        <p:sp>
          <p:nvSpPr>
            <p:cNvPr id="27" name="Google Shape;27;p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 name="Google Shape;29;p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30" name="Google Shape;30;p3"/>
          <p:cNvGrpSpPr/>
          <p:nvPr/>
        </p:nvGrpSpPr>
        <p:grpSpPr>
          <a:xfrm>
            <a:off x="0" y="1295400"/>
            <a:ext cx="7010400" cy="46038"/>
            <a:chOff x="1905000" y="6553200"/>
            <a:chExt cx="7010400" cy="45719"/>
          </a:xfrm>
        </p:grpSpPr>
        <p:sp>
          <p:nvSpPr>
            <p:cNvPr id="31" name="Google Shape;31;p3"/>
            <p:cNvSpPr/>
            <p:nvPr/>
          </p:nvSpPr>
          <p:spPr>
            <a:xfrm>
              <a:off x="4267200" y="6553200"/>
              <a:ext cx="2328863"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 name="Google Shape;32;p3"/>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 name="Google Shape;33;p3"/>
            <p:cNvSpPr/>
            <p:nvPr/>
          </p:nvSpPr>
          <p:spPr>
            <a:xfrm>
              <a:off x="6586538" y="6553200"/>
              <a:ext cx="2328862"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34" name="Google Shape;34;p3"/>
          <p:cNvSpPr txBox="1"/>
          <p:nvPr>
            <p:ph idx="1" type="body"/>
          </p:nvPr>
        </p:nvSpPr>
        <p:spPr>
          <a:xfrm>
            <a:off x="304800" y="1493837"/>
            <a:ext cx="8229600" cy="45259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indent="-330200" lvl="1" marL="914400" marR="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3"/>
          <p:cNvSpPr txBox="1"/>
          <p:nvPr>
            <p:ph idx="2" type="body"/>
          </p:nvPr>
        </p:nvSpPr>
        <p:spPr>
          <a:xfrm>
            <a:off x="152400" y="381000"/>
            <a:ext cx="8915400" cy="1143000"/>
          </a:xfrm>
          <a:prstGeom prst="rect">
            <a:avLst/>
          </a:prstGeom>
          <a:noFill/>
          <a:ln>
            <a:noFill/>
          </a:ln>
        </p:spPr>
        <p:txBody>
          <a:bodyPr anchorCtr="0" anchor="ctr" bIns="45700" lIns="91425" spcFirstLastPara="1" rIns="91425" wrap="square" tIns="45700">
            <a:noAutofit/>
          </a:bodyPr>
          <a:lstStyle>
            <a:lvl1pPr indent="-228600" lvl="0" marL="457200" algn="l">
              <a:lnSpc>
                <a:spcPct val="112500"/>
              </a:lnSpc>
              <a:spcBef>
                <a:spcPts val="0"/>
              </a:spcBef>
              <a:spcAft>
                <a:spcPts val="0"/>
              </a:spcAft>
              <a:buClr>
                <a:schemeClr val="dk1"/>
              </a:buClr>
              <a:buSzPts val="3200"/>
              <a:buNone/>
              <a:defRPr b="1" sz="3200">
                <a:latin typeface="Arial"/>
                <a:ea typeface="Arial"/>
                <a:cs typeface="Arial"/>
                <a:sym typeface="Arial"/>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3"/>
          <p:cNvSpPr txBox="1"/>
          <p:nvPr>
            <p:ph idx="10" type="dt"/>
          </p:nvPr>
        </p:nvSpPr>
        <p:spPr>
          <a:xfrm>
            <a:off x="76200" y="6477000"/>
            <a:ext cx="914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4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4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4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4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4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4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4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40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doi.org/10.1186/2193-1801-2-9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pic>
        <p:nvPicPr>
          <p:cNvPr id="41" name="Google Shape;41;p4"/>
          <p:cNvPicPr preferRelativeResize="0"/>
          <p:nvPr/>
        </p:nvPicPr>
        <p:blipFill>
          <a:blip r:embed="rId3">
            <a:alphaModFix/>
          </a:blip>
          <a:stretch>
            <a:fillRect/>
          </a:stretch>
        </p:blipFill>
        <p:spPr>
          <a:xfrm>
            <a:off x="0" y="-71425"/>
            <a:ext cx="9144000" cy="6929424"/>
          </a:xfrm>
          <a:prstGeom prst="rect">
            <a:avLst/>
          </a:prstGeom>
          <a:noFill/>
          <a:ln>
            <a:noFill/>
          </a:ln>
        </p:spPr>
      </p:pic>
      <p:sp>
        <p:nvSpPr>
          <p:cNvPr id="42" name="Google Shape;42;p4"/>
          <p:cNvSpPr/>
          <p:nvPr/>
        </p:nvSpPr>
        <p:spPr>
          <a:xfrm>
            <a:off x="1039813" y="4191000"/>
            <a:ext cx="6781800" cy="1981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43" name="Google Shape;43;p4"/>
          <p:cNvSpPr/>
          <p:nvPr/>
        </p:nvSpPr>
        <p:spPr>
          <a:xfrm>
            <a:off x="3300413" y="6192838"/>
            <a:ext cx="2260600" cy="55562"/>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44" name="Google Shape;44;p4"/>
          <p:cNvSpPr/>
          <p:nvPr/>
        </p:nvSpPr>
        <p:spPr>
          <a:xfrm>
            <a:off x="1039813" y="6192838"/>
            <a:ext cx="2260600" cy="55562"/>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45" name="Google Shape;45;p4"/>
          <p:cNvSpPr/>
          <p:nvPr/>
        </p:nvSpPr>
        <p:spPr>
          <a:xfrm>
            <a:off x="5510213" y="6192838"/>
            <a:ext cx="2260600" cy="55562"/>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Times New Roman"/>
              <a:buNone/>
            </a:pPr>
            <a:r>
              <a:t/>
            </a:r>
            <a:endParaRPr b="0" i="0" sz="1800" u="none" cap="none" strike="noStrike">
              <a:solidFill>
                <a:schemeClr val="dk1"/>
              </a:solidFill>
              <a:latin typeface="Arial"/>
              <a:ea typeface="Arial"/>
              <a:cs typeface="Arial"/>
              <a:sym typeface="Arial"/>
            </a:endParaRPr>
          </a:p>
        </p:txBody>
      </p:sp>
      <p:pic>
        <p:nvPicPr>
          <p:cNvPr id="46" name="Google Shape;46;p4"/>
          <p:cNvPicPr preferRelativeResize="0"/>
          <p:nvPr/>
        </p:nvPicPr>
        <p:blipFill rotWithShape="1">
          <a:blip r:embed="rId4">
            <a:alphaModFix/>
          </a:blip>
          <a:srcRect b="28586" l="0" r="0" t="0"/>
          <a:stretch/>
        </p:blipFill>
        <p:spPr>
          <a:xfrm>
            <a:off x="1014413" y="4191000"/>
            <a:ext cx="1606550" cy="1546225"/>
          </a:xfrm>
          <a:prstGeom prst="rect">
            <a:avLst/>
          </a:prstGeom>
          <a:noFill/>
          <a:ln>
            <a:noFill/>
          </a:ln>
        </p:spPr>
      </p:pic>
      <p:sp>
        <p:nvSpPr>
          <p:cNvPr id="47" name="Google Shape;47;p4"/>
          <p:cNvSpPr txBox="1"/>
          <p:nvPr/>
        </p:nvSpPr>
        <p:spPr>
          <a:xfrm>
            <a:off x="1044575" y="5619750"/>
            <a:ext cx="1725613" cy="401638"/>
          </a:xfrm>
          <a:prstGeom prst="rect">
            <a:avLst/>
          </a:prstGeom>
          <a:noFill/>
          <a:ln>
            <a:noFill/>
          </a:ln>
        </p:spPr>
        <p:txBody>
          <a:bodyPr anchorCtr="0" anchor="t" bIns="46800" lIns="90000" spcFirstLastPara="1" rIns="90000" wrap="square" tIns="46800">
            <a:noAutofit/>
          </a:bodyPr>
          <a:lstStyle/>
          <a:p>
            <a:pPr indent="0" lvl="0" marL="0" marR="0" rtl="0" algn="ctr">
              <a:spcBef>
                <a:spcPts val="0"/>
              </a:spcBef>
              <a:spcAft>
                <a:spcPts val="0"/>
              </a:spcAft>
              <a:buNone/>
            </a:pPr>
            <a:r>
              <a:rPr b="0" i="0" lang="en-US" sz="2000" u="none" cap="none" strike="noStrike">
                <a:solidFill>
                  <a:srgbClr val="FFFFFF"/>
                </a:solidFill>
                <a:latin typeface="Arial"/>
                <a:ea typeface="Arial"/>
                <a:cs typeface="Arial"/>
                <a:sym typeface="Arial"/>
              </a:rPr>
              <a:t>BITS Pilani</a:t>
            </a:r>
            <a:endParaRPr b="0" i="0" sz="2000" u="none" cap="none" strike="noStrike">
              <a:solidFill>
                <a:srgbClr val="FFFFFF"/>
              </a:solidFill>
              <a:latin typeface="Arial"/>
              <a:ea typeface="Arial"/>
              <a:cs typeface="Arial"/>
              <a:sym typeface="Arial"/>
            </a:endParaRPr>
          </a:p>
        </p:txBody>
      </p:sp>
      <p:sp>
        <p:nvSpPr>
          <p:cNvPr id="48" name="Google Shape;48;p4"/>
          <p:cNvSpPr txBox="1"/>
          <p:nvPr/>
        </p:nvSpPr>
        <p:spPr>
          <a:xfrm>
            <a:off x="941375" y="5913550"/>
            <a:ext cx="1932000" cy="279300"/>
          </a:xfrm>
          <a:prstGeom prst="rect">
            <a:avLst/>
          </a:prstGeom>
          <a:noFill/>
          <a:ln>
            <a:noFill/>
          </a:ln>
        </p:spPr>
        <p:txBody>
          <a:bodyPr anchorCtr="0" anchor="t" bIns="46800" lIns="90000" spcFirstLastPara="1" rIns="90000" wrap="square" tIns="46800">
            <a:noAutofit/>
          </a:bodyPr>
          <a:lstStyle/>
          <a:p>
            <a:pPr indent="0" lvl="0" marL="0" marR="0" rtl="0" algn="ctr">
              <a:spcBef>
                <a:spcPts val="0"/>
              </a:spcBef>
              <a:spcAft>
                <a:spcPts val="0"/>
              </a:spcAft>
              <a:buNone/>
            </a:pPr>
            <a:r>
              <a:rPr lang="en-US" sz="1200">
                <a:solidFill>
                  <a:srgbClr val="FFFFFF"/>
                </a:solidFill>
              </a:rPr>
              <a:t>Hyderabad</a:t>
            </a:r>
            <a:r>
              <a:rPr b="0" i="0" lang="en-US" sz="1200" u="none" cap="none" strike="noStrike">
                <a:solidFill>
                  <a:srgbClr val="FFFFFF"/>
                </a:solidFill>
                <a:latin typeface="Arial"/>
                <a:ea typeface="Arial"/>
                <a:cs typeface="Arial"/>
                <a:sym typeface="Arial"/>
              </a:rPr>
              <a:t> Campus</a:t>
            </a:r>
            <a:endParaRPr/>
          </a:p>
        </p:txBody>
      </p:sp>
      <p:sp>
        <p:nvSpPr>
          <p:cNvPr id="49" name="Google Shape;49;p4"/>
          <p:cNvSpPr txBox="1"/>
          <p:nvPr/>
        </p:nvSpPr>
        <p:spPr>
          <a:xfrm>
            <a:off x="2286000" y="3929063"/>
            <a:ext cx="6019800" cy="2103300"/>
          </a:xfrm>
          <a:prstGeom prst="rect">
            <a:avLst/>
          </a:prstGeom>
          <a:noFill/>
          <a:ln>
            <a:noFill/>
          </a:ln>
        </p:spPr>
        <p:txBody>
          <a:bodyPr anchorCtr="0" anchor="ctr" bIns="46800" lIns="90000" spcFirstLastPara="1" rIns="90000" wrap="square" tIns="46800">
            <a:noAutofit/>
          </a:bodyPr>
          <a:lstStyle/>
          <a:p>
            <a:pPr indent="0" lvl="0" marL="0" marR="0" rtl="0" algn="ctr">
              <a:spcBef>
                <a:spcPts val="0"/>
              </a:spcBef>
              <a:spcAft>
                <a:spcPts val="0"/>
              </a:spcAft>
              <a:buClr>
                <a:schemeClr val="folHlink"/>
              </a:buClr>
              <a:buSzPts val="1680"/>
              <a:buFont typeface="Noto Sans Symbols"/>
              <a:buNone/>
            </a:pPr>
            <a:r>
              <a:rPr lang="en-US" sz="2800">
                <a:solidFill>
                  <a:schemeClr val="lt1"/>
                </a:solidFill>
              </a:rPr>
              <a:t>End-Sem</a:t>
            </a:r>
            <a:r>
              <a:rPr lang="en-US" sz="2800">
                <a:solidFill>
                  <a:schemeClr val="lt1"/>
                </a:solidFill>
              </a:rPr>
              <a:t> Presentation</a:t>
            </a:r>
            <a:endParaRPr sz="2800">
              <a:solidFill>
                <a:schemeClr val="lt1"/>
              </a:solidFill>
            </a:endParaRPr>
          </a:p>
          <a:p>
            <a:pPr indent="0" lvl="0" marL="0" marR="0" rtl="0" algn="ctr">
              <a:spcBef>
                <a:spcPts val="0"/>
              </a:spcBef>
              <a:spcAft>
                <a:spcPts val="0"/>
              </a:spcAft>
              <a:buClr>
                <a:schemeClr val="folHlink"/>
              </a:buClr>
              <a:buSzPts val="1680"/>
              <a:buFont typeface="Noto Sans Symbols"/>
              <a:buNone/>
            </a:pPr>
            <a:r>
              <a:t/>
            </a:r>
            <a:endParaRPr sz="1800">
              <a:solidFill>
                <a:schemeClr val="lt1"/>
              </a:solidFill>
            </a:endParaRPr>
          </a:p>
        </p:txBody>
      </p:sp>
      <p:sp>
        <p:nvSpPr>
          <p:cNvPr id="50" name="Google Shape;50;p4"/>
          <p:cNvSpPr txBox="1"/>
          <p:nvPr/>
        </p:nvSpPr>
        <p:spPr>
          <a:xfrm>
            <a:off x="2462199" y="5734050"/>
            <a:ext cx="5308500" cy="285900"/>
          </a:xfrm>
          <a:prstGeom prst="rect">
            <a:avLst/>
          </a:prstGeom>
          <a:noFill/>
          <a:ln>
            <a:noFill/>
          </a:ln>
        </p:spPr>
        <p:txBody>
          <a:bodyPr anchorCtr="0" anchor="b" bIns="46800" lIns="90000" spcFirstLastPara="1" rIns="90000" wrap="square" tIns="46800">
            <a:noAutofit/>
          </a:bodyPr>
          <a:lstStyle/>
          <a:p>
            <a:pPr indent="0" lvl="0" marL="0" marR="0" rtl="0" algn="r">
              <a:spcBef>
                <a:spcPts val="0"/>
              </a:spcBef>
              <a:spcAft>
                <a:spcPts val="0"/>
              </a:spcAft>
              <a:buClr>
                <a:srgbClr val="FF0000"/>
              </a:buClr>
              <a:buSzPts val="1400"/>
              <a:buFont typeface="Times New Roman"/>
              <a:buNone/>
            </a:pPr>
            <a:r>
              <a:rPr b="1" lang="en-US">
                <a:solidFill>
                  <a:srgbClr val="FF0000"/>
                </a:solidFill>
              </a:rPr>
              <a:t>Akash Rajeev, Athul V, Shrinivas Reddy,</a:t>
            </a:r>
            <a:r>
              <a:rPr b="1" lang="en-US">
                <a:solidFill>
                  <a:srgbClr val="FF0000"/>
                </a:solidFill>
              </a:rPr>
              <a:t>Vedant Agrawal</a:t>
            </a:r>
            <a:endParaRPr b="1" i="0" sz="1400" u="none" cap="none" strike="noStrike">
              <a:solidFill>
                <a:srgbClr val="FFFF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3"/>
          <p:cNvSpPr txBox="1"/>
          <p:nvPr>
            <p:ph idx="1" type="body"/>
          </p:nvPr>
        </p:nvSpPr>
        <p:spPr>
          <a:xfrm>
            <a:off x="114300" y="1493933"/>
            <a:ext cx="8229600" cy="6034800"/>
          </a:xfrm>
          <a:prstGeom prst="rect">
            <a:avLst/>
          </a:prstGeom>
        </p:spPr>
        <p:txBody>
          <a:bodyPr anchorCtr="0" anchor="t" bIns="45700" lIns="91425" spcFirstLastPara="1" rIns="91425" wrap="square" tIns="45700">
            <a:noAutofit/>
          </a:bodyPr>
          <a:lstStyle/>
          <a:p>
            <a:pPr indent="0" lvl="0" marL="457200" rtl="0" algn="l">
              <a:spcBef>
                <a:spcPts val="48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Fluorescence microscopes can be modeled using ray optics. </a:t>
            </a:r>
            <a:endParaRPr sz="18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20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The fundamental two equations to be used : the thin lens imaging and magnification equations:</a:t>
            </a:r>
            <a:endParaRPr sz="18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1/f = 1/si + 1/so</a:t>
            </a:r>
            <a:endParaRPr sz="18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M = -si/so</a:t>
            </a:r>
            <a:endParaRPr sz="18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The focal length of a lens is denoted by the letter f. A lens with a shorter focal length has better focusing power.</a:t>
            </a:r>
            <a:endParaRPr sz="18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The object distance, or the distance between the lens and the object, is also important (e.g. a tree)</a:t>
            </a:r>
            <a:endParaRPr sz="1800">
              <a:solidFill>
                <a:schemeClr val="dk1"/>
              </a:solidFill>
              <a:highlight>
                <a:srgbClr val="FFFFFF"/>
              </a:highlight>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The image distance (si) is the distance between the lens and the point where an image is created.</a:t>
            </a:r>
            <a:endParaRPr sz="1800">
              <a:solidFill>
                <a:schemeClr val="dk1"/>
              </a:solidFill>
              <a:highlight>
                <a:srgbClr val="FFFFFF"/>
              </a:highlight>
              <a:latin typeface="Times New Roman"/>
              <a:ea typeface="Times New Roman"/>
              <a:cs typeface="Times New Roman"/>
              <a:sym typeface="Times New Roman"/>
            </a:endParaRPr>
          </a:p>
          <a:p>
            <a:pPr indent="0" lvl="0" marL="457200" rtl="0" algn="l">
              <a:spcBef>
                <a:spcPts val="1500"/>
              </a:spcBef>
              <a:spcAft>
                <a:spcPts val="0"/>
              </a:spcAft>
              <a:buNone/>
            </a:pPr>
            <a:r>
              <a:rPr lang="en-US" sz="1800">
                <a:solidFill>
                  <a:schemeClr val="dk1"/>
                </a:solidFill>
                <a:highlight>
                  <a:srgbClr val="FFFFFF"/>
                </a:highlight>
                <a:latin typeface="Times New Roman"/>
                <a:ea typeface="Times New Roman"/>
                <a:cs typeface="Times New Roman"/>
                <a:sym typeface="Times New Roman"/>
              </a:rPr>
              <a:t>M stands for magnification.</a:t>
            </a:r>
            <a:endParaRPr sz="1800">
              <a:solidFill>
                <a:schemeClr val="dk1"/>
              </a:solidFill>
              <a:highlight>
                <a:srgbClr val="FFFFFF"/>
              </a:highlight>
              <a:latin typeface="Times New Roman"/>
              <a:ea typeface="Times New Roman"/>
              <a:cs typeface="Times New Roman"/>
              <a:sym typeface="Times New Roman"/>
            </a:endParaRPr>
          </a:p>
        </p:txBody>
      </p:sp>
      <p:sp>
        <p:nvSpPr>
          <p:cNvPr id="115" name="Google Shape;115;p13"/>
          <p:cNvSpPr txBox="1"/>
          <p:nvPr>
            <p:ph idx="2" type="body"/>
          </p:nvPr>
        </p:nvSpPr>
        <p:spPr>
          <a:xfrm>
            <a:off x="114300" y="350633"/>
            <a:ext cx="8915400" cy="1143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000">
                <a:solidFill>
                  <a:srgbClr val="000000"/>
                </a:solidFill>
                <a:latin typeface="Times New Roman"/>
                <a:ea typeface="Times New Roman"/>
                <a:cs typeface="Times New Roman"/>
                <a:sym typeface="Times New Roman"/>
              </a:rPr>
              <a:t>Ray optics and fluorescent microscope, what is the relation</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4"/>
          <p:cNvPicPr preferRelativeResize="0"/>
          <p:nvPr/>
        </p:nvPicPr>
        <p:blipFill>
          <a:blip r:embed="rId3">
            <a:alphaModFix/>
          </a:blip>
          <a:stretch>
            <a:fillRect/>
          </a:stretch>
        </p:blipFill>
        <p:spPr>
          <a:xfrm>
            <a:off x="4373250" y="1267723"/>
            <a:ext cx="4373251" cy="4602460"/>
          </a:xfrm>
          <a:prstGeom prst="rect">
            <a:avLst/>
          </a:prstGeom>
          <a:noFill/>
          <a:ln>
            <a:noFill/>
          </a:ln>
        </p:spPr>
      </p:pic>
      <p:pic>
        <p:nvPicPr>
          <p:cNvPr id="121" name="Google Shape;121;p14"/>
          <p:cNvPicPr preferRelativeResize="0"/>
          <p:nvPr/>
        </p:nvPicPr>
        <p:blipFill>
          <a:blip r:embed="rId4">
            <a:alphaModFix/>
          </a:blip>
          <a:stretch>
            <a:fillRect/>
          </a:stretch>
        </p:blipFill>
        <p:spPr>
          <a:xfrm>
            <a:off x="2" y="1267723"/>
            <a:ext cx="4373250" cy="46214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5"/>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SzPts val="2100"/>
              <a:buFont typeface="Times New Roman"/>
              <a:buChar char="●"/>
            </a:pPr>
            <a:r>
              <a:rPr lang="en-US" sz="2100">
                <a:latin typeface="Times New Roman"/>
                <a:ea typeface="Times New Roman"/>
                <a:cs typeface="Times New Roman"/>
                <a:sym typeface="Times New Roman"/>
              </a:rPr>
              <a:t>India has one of the highest oral cancer deaths in the country annually. Early detection can help to reduce the mortality of cancer patients and especially for oral potentially malignant disorders (OPMD) and thereby prevent malignant transformation.</a:t>
            </a:r>
            <a:endParaRPr sz="2100">
              <a:latin typeface="Times New Roman"/>
              <a:ea typeface="Times New Roman"/>
              <a:cs typeface="Times New Roman"/>
              <a:sym typeface="Times New Roman"/>
            </a:endParaRPr>
          </a:p>
          <a:p>
            <a:pPr indent="0" lvl="0" marL="457200" rtl="0" algn="l">
              <a:spcBef>
                <a:spcPts val="480"/>
              </a:spcBef>
              <a:spcAft>
                <a:spcPts val="0"/>
              </a:spcAft>
              <a:buNone/>
            </a:pPr>
            <a:r>
              <a:rPr lang="en-US" sz="2100">
                <a:latin typeface="Times New Roman"/>
                <a:ea typeface="Times New Roman"/>
                <a:cs typeface="Times New Roman"/>
                <a:sym typeface="Times New Roman"/>
              </a:rPr>
              <a:t>There are some dye options which can be usd to stain and then hence detect fluorescence.</a:t>
            </a:r>
            <a:endParaRPr sz="2100">
              <a:latin typeface="Times New Roman"/>
              <a:ea typeface="Times New Roman"/>
              <a:cs typeface="Times New Roman"/>
              <a:sym typeface="Times New Roman"/>
            </a:endParaRPr>
          </a:p>
          <a:p>
            <a:pPr indent="0" lvl="0" marL="0" rtl="0" algn="l">
              <a:spcBef>
                <a:spcPts val="480"/>
              </a:spcBef>
              <a:spcAft>
                <a:spcPts val="0"/>
              </a:spcAft>
              <a:buNone/>
            </a:pPr>
            <a:r>
              <a:rPr lang="en-US" sz="2100">
                <a:latin typeface="Times New Roman"/>
                <a:ea typeface="Times New Roman"/>
                <a:cs typeface="Times New Roman"/>
                <a:sym typeface="Times New Roman"/>
              </a:rPr>
              <a:t>       These dyes are:-</a:t>
            </a:r>
            <a:endParaRPr sz="2100">
              <a:latin typeface="Times New Roman"/>
              <a:ea typeface="Times New Roman"/>
              <a:cs typeface="Times New Roman"/>
              <a:sym typeface="Times New Roman"/>
            </a:endParaRPr>
          </a:p>
          <a:p>
            <a:pPr indent="-361950" lvl="0" marL="457200" rtl="0" algn="l">
              <a:spcBef>
                <a:spcPts val="480"/>
              </a:spcBef>
              <a:spcAft>
                <a:spcPts val="0"/>
              </a:spcAft>
              <a:buSzPts val="2100"/>
              <a:buFont typeface="Times New Roman"/>
              <a:buAutoNum type="arabicPeriod"/>
            </a:pPr>
            <a:r>
              <a:rPr lang="en-US" sz="2100">
                <a:latin typeface="Times New Roman"/>
                <a:ea typeface="Times New Roman"/>
                <a:cs typeface="Times New Roman"/>
                <a:sym typeface="Times New Roman"/>
              </a:rPr>
              <a:t>Fluorescein dye</a:t>
            </a:r>
            <a:endParaRPr sz="2100">
              <a:latin typeface="Times New Roman"/>
              <a:ea typeface="Times New Roman"/>
              <a:cs typeface="Times New Roman"/>
              <a:sym typeface="Times New Roman"/>
            </a:endParaRPr>
          </a:p>
          <a:p>
            <a:pPr indent="-349250" lvl="0" marL="457200" rtl="0" algn="l">
              <a:lnSpc>
                <a:spcPct val="115000"/>
              </a:lnSpc>
              <a:spcBef>
                <a:spcPts val="0"/>
              </a:spcBef>
              <a:spcAft>
                <a:spcPts val="0"/>
              </a:spcAft>
              <a:buSzPts val="1900"/>
              <a:buFont typeface="Times New Roman"/>
              <a:buAutoNum type="arabicPeriod"/>
            </a:pPr>
            <a:r>
              <a:rPr lang="en-US" sz="2100">
                <a:latin typeface="Times New Roman"/>
                <a:ea typeface="Times New Roman"/>
                <a:cs typeface="Times New Roman"/>
                <a:sym typeface="Times New Roman"/>
              </a:rPr>
              <a:t>Methylene blue</a:t>
            </a:r>
            <a:endParaRPr sz="2100">
              <a:latin typeface="Times New Roman"/>
              <a:ea typeface="Times New Roman"/>
              <a:cs typeface="Times New Roman"/>
              <a:sym typeface="Times New Roman"/>
            </a:endParaRPr>
          </a:p>
          <a:p>
            <a:pPr indent="-361950" lvl="0" marL="457200" rtl="0" algn="l">
              <a:lnSpc>
                <a:spcPct val="115000"/>
              </a:lnSpc>
              <a:spcBef>
                <a:spcPts val="0"/>
              </a:spcBef>
              <a:spcAft>
                <a:spcPts val="0"/>
              </a:spcAft>
              <a:buSzPts val="2100"/>
              <a:buFont typeface="Times New Roman"/>
              <a:buAutoNum type="arabicPeriod"/>
            </a:pPr>
            <a:r>
              <a:rPr lang="en-US" sz="2100">
                <a:latin typeface="Times New Roman"/>
                <a:ea typeface="Times New Roman"/>
                <a:cs typeface="Times New Roman"/>
                <a:sym typeface="Times New Roman"/>
              </a:rPr>
              <a:t>Toluidine blue dye</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AutoNum type="arabicPeriod"/>
            </a:pPr>
            <a:r>
              <a:rPr lang="en-US" sz="2100">
                <a:latin typeface="Times New Roman"/>
                <a:ea typeface="Times New Roman"/>
                <a:cs typeface="Times New Roman"/>
                <a:sym typeface="Times New Roman"/>
              </a:rPr>
              <a:t>Rhodamine</a:t>
            </a:r>
            <a:endParaRPr sz="2100">
              <a:latin typeface="Times New Roman"/>
              <a:ea typeface="Times New Roman"/>
              <a:cs typeface="Times New Roman"/>
              <a:sym typeface="Times New Roman"/>
            </a:endParaRPr>
          </a:p>
          <a:p>
            <a:pPr indent="0" lvl="0" marL="0" rtl="0" algn="l">
              <a:spcBef>
                <a:spcPts val="480"/>
              </a:spcBef>
              <a:spcAft>
                <a:spcPts val="0"/>
              </a:spcAft>
              <a:buNone/>
            </a:pPr>
            <a:r>
              <a:rPr lang="en-US" sz="2100">
                <a:latin typeface="Times New Roman"/>
                <a:ea typeface="Times New Roman"/>
                <a:cs typeface="Times New Roman"/>
                <a:sym typeface="Times New Roman"/>
              </a:rPr>
              <a:t> </a:t>
            </a:r>
            <a:endParaRPr sz="2100">
              <a:latin typeface="Times New Roman"/>
              <a:ea typeface="Times New Roman"/>
              <a:cs typeface="Times New Roman"/>
              <a:sym typeface="Times New Roman"/>
            </a:endParaRPr>
          </a:p>
        </p:txBody>
      </p:sp>
      <p:sp>
        <p:nvSpPr>
          <p:cNvPr id="128" name="Google Shape;128;p15"/>
          <p:cNvSpPr txBox="1"/>
          <p:nvPr>
            <p:ph idx="2" type="body"/>
          </p:nvPr>
        </p:nvSpPr>
        <p:spPr>
          <a:xfrm>
            <a:off x="228600" y="42055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Different dyes for cancer screening</a:t>
            </a:r>
            <a:endParaRPr>
              <a:solidFill>
                <a:srgbClr val="00B05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6"/>
          <p:cNvSpPr txBox="1"/>
          <p:nvPr/>
        </p:nvSpPr>
        <p:spPr>
          <a:xfrm>
            <a:off x="284425" y="1458925"/>
            <a:ext cx="7928400" cy="4833300"/>
          </a:xfrm>
          <a:prstGeom prst="rect">
            <a:avLst/>
          </a:prstGeom>
          <a:noFill/>
          <a:ln>
            <a:noFill/>
          </a:ln>
        </p:spPr>
        <p:txBody>
          <a:bodyPr anchorCtr="0" anchor="t" bIns="91425" lIns="91425" spcFirstLastPara="1" rIns="91425" wrap="square" tIns="91425">
            <a:spAutoFit/>
          </a:bodyPr>
          <a:lstStyle/>
          <a:p>
            <a:pPr indent="-381000" lvl="0" marL="457200" rtl="0" algn="l">
              <a:spcBef>
                <a:spcPts val="480"/>
              </a:spcBef>
              <a:spcAft>
                <a:spcPts val="0"/>
              </a:spcAft>
              <a:buClr>
                <a:srgbClr val="101141"/>
              </a:buClr>
              <a:buSzPts val="2400"/>
              <a:buFont typeface="Times New Roman"/>
              <a:buChar char="●"/>
            </a:pPr>
            <a:r>
              <a:rPr lang="en-US" sz="2400">
                <a:solidFill>
                  <a:schemeClr val="dk1"/>
                </a:solidFill>
                <a:latin typeface="Times New Roman"/>
                <a:ea typeface="Times New Roman"/>
                <a:cs typeface="Times New Roman"/>
                <a:sym typeface="Times New Roman"/>
              </a:rPr>
              <a:t>Fluorescein dye has not been explored much yet when it comes for diagnosis of oral cancer while being it has been used before for other tumour detections like breast,brain, colon and stomach.</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rgbClr val="101141"/>
              </a:buClr>
              <a:buSzPts val="2400"/>
              <a:buFont typeface="Times New Roman"/>
              <a:buChar char="●"/>
            </a:pPr>
            <a:r>
              <a:rPr lang="en-US" sz="2400">
                <a:solidFill>
                  <a:schemeClr val="dk1"/>
                </a:solidFill>
                <a:latin typeface="Times New Roman"/>
                <a:ea typeface="Times New Roman"/>
                <a:cs typeface="Times New Roman"/>
                <a:sym typeface="Times New Roman"/>
              </a:rPr>
              <a:t>Tumour biomarkers, saliva based oral cancer diagnostics and fluorescence spectroscopy has been explored before but these types of technologies are very expensive and not feasible for a developing country.</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Methylene blue was found to have a sensitivity of 91.4 percent in detecting dysplastic and carcinomatous alterations, a specificity of 66.6 percent, and a positive predictive value of 97.7%.</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5" name="Google Shape;135;p16"/>
          <p:cNvSpPr txBox="1"/>
          <p:nvPr/>
        </p:nvSpPr>
        <p:spPr>
          <a:xfrm>
            <a:off x="284425" y="585825"/>
            <a:ext cx="606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rgbClr val="00B050"/>
                </a:solidFill>
              </a:rPr>
              <a:t>Comparing the different dyes:</a:t>
            </a:r>
            <a:endParaRPr sz="3200">
              <a:solidFill>
                <a:srgbClr val="00B05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txBox="1"/>
          <p:nvPr>
            <p:ph idx="1" type="body"/>
          </p:nvPr>
        </p:nvSpPr>
        <p:spPr>
          <a:xfrm>
            <a:off x="276650" y="1268537"/>
            <a:ext cx="8229600" cy="4526100"/>
          </a:xfrm>
          <a:prstGeom prst="rect">
            <a:avLst/>
          </a:prstGeom>
        </p:spPr>
        <p:txBody>
          <a:bodyPr anchorCtr="0" anchor="t" bIns="45700" lIns="91425" spcFirstLastPara="1" rIns="91425" wrap="square" tIns="45700">
            <a:noAutofit/>
          </a:bodyPr>
          <a:lstStyle/>
          <a:p>
            <a:pPr indent="0" lvl="0" marL="457200" rtl="0" algn="l">
              <a:spcBef>
                <a:spcPts val="480"/>
              </a:spcBef>
              <a:spcAft>
                <a:spcPts val="0"/>
              </a:spcAft>
              <a:buNone/>
            </a:pPr>
            <a:r>
              <a:t/>
            </a:r>
            <a:endParaRPr sz="2200">
              <a:latin typeface="Times New Roman"/>
              <a:ea typeface="Times New Roman"/>
              <a:cs typeface="Times New Roman"/>
              <a:sym typeface="Times New Roman"/>
            </a:endParaRPr>
          </a:p>
          <a:p>
            <a:pPr indent="-368300" lvl="0" marL="457200" rtl="0" algn="l">
              <a:spcBef>
                <a:spcPts val="480"/>
              </a:spcBef>
              <a:spcAft>
                <a:spcPts val="0"/>
              </a:spcAft>
              <a:buSzPts val="2200"/>
              <a:buFont typeface="Times New Roman"/>
              <a:buChar char="●"/>
            </a:pPr>
            <a:r>
              <a:rPr lang="en-US" sz="2200">
                <a:latin typeface="Times New Roman"/>
                <a:ea typeface="Times New Roman"/>
                <a:cs typeface="Times New Roman"/>
                <a:sym typeface="Times New Roman"/>
              </a:rPr>
              <a:t>Fluorescein dye was used and applied to a lesion and then the </a:t>
            </a:r>
            <a:r>
              <a:rPr b="1" lang="en-US" sz="2200">
                <a:solidFill>
                  <a:srgbClr val="0000FF"/>
                </a:solidFill>
                <a:latin typeface="Times New Roman"/>
                <a:ea typeface="Times New Roman"/>
                <a:cs typeface="Times New Roman"/>
                <a:sym typeface="Times New Roman"/>
              </a:rPr>
              <a:t>blue light (480nm)</a:t>
            </a:r>
            <a:r>
              <a:rPr lang="en-US" sz="2200">
                <a:latin typeface="Times New Roman"/>
                <a:ea typeface="Times New Roman"/>
                <a:cs typeface="Times New Roman"/>
                <a:sym typeface="Times New Roman"/>
              </a:rPr>
              <a:t> is used to find out the fluorescence and record it in a dark room.</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The results showed that 95 % of cancer and dysplasia cases showed fluorescence and also without dysplasia 47.6 % of cases showed fluorescence.</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Sensitivity for fluorescein detection method for OPMDs was 96.6%.</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The sensitivity of fluorescein was found to be higher than other methods and it was found to be differentiating between non-dysplasia and dysplasia lesions.</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It also showed that only 11 % of inflammatory lesions were showing fluorescence.</a:t>
            </a:r>
            <a:endParaRPr sz="2200">
              <a:latin typeface="Times New Roman"/>
              <a:ea typeface="Times New Roman"/>
              <a:cs typeface="Times New Roman"/>
              <a:sym typeface="Times New Roman"/>
            </a:endParaRPr>
          </a:p>
        </p:txBody>
      </p:sp>
      <p:sp>
        <p:nvSpPr>
          <p:cNvPr id="142" name="Google Shape;142;p17"/>
          <p:cNvSpPr txBox="1"/>
          <p:nvPr/>
        </p:nvSpPr>
        <p:spPr>
          <a:xfrm>
            <a:off x="242225" y="529500"/>
            <a:ext cx="628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00B050"/>
                </a:solidFill>
              </a:rPr>
              <a:t>Fluorescein dye uses:</a:t>
            </a:r>
            <a:endParaRPr b="1" sz="3200">
              <a:solidFill>
                <a:srgbClr val="00B05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368300" lvl="0" marL="457200" rtl="0" algn="l">
              <a:spcBef>
                <a:spcPts val="480"/>
              </a:spcBef>
              <a:spcAft>
                <a:spcPts val="0"/>
              </a:spcAft>
              <a:buSzPts val="2200"/>
              <a:buFont typeface="Times New Roman"/>
              <a:buChar char="●"/>
            </a:pPr>
            <a:r>
              <a:rPr lang="en-US" sz="2200">
                <a:latin typeface="Times New Roman"/>
                <a:ea typeface="Times New Roman"/>
                <a:cs typeface="Times New Roman"/>
                <a:sym typeface="Times New Roman"/>
              </a:rPr>
              <a:t>The results showed that 95 % of cancer and dysplasia cases showed fluorescence and also without dysplasia 47.6 % of cases showed fluorescence.</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Sensitivity for fluorescein detection method for OPMDs was 96.6%.</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The sensitivity of fluorescein was found to be higher than other methods and it was found to be differentiating between non-dysplasia and </a:t>
            </a:r>
            <a:r>
              <a:rPr lang="en-US" sz="2200">
                <a:latin typeface="Times New Roman"/>
                <a:ea typeface="Times New Roman"/>
                <a:cs typeface="Times New Roman"/>
                <a:sym typeface="Times New Roman"/>
              </a:rPr>
              <a:t>dysplasia</a:t>
            </a:r>
            <a:r>
              <a:rPr lang="en-US" sz="2200">
                <a:latin typeface="Times New Roman"/>
                <a:ea typeface="Times New Roman"/>
                <a:cs typeface="Times New Roman"/>
                <a:sym typeface="Times New Roman"/>
              </a:rPr>
              <a:t> lesions.</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It also showed that only 11 % of inflammatory lesions were showing fluorescence.</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Fluorescein has been showed in various studies to be safe in administration to a large number of patients for dermal use. It is a non toxic and vital dye which in alkaline to slightly acid solutions produces green fluorescence.</a:t>
            </a:r>
            <a:endParaRPr sz="2200">
              <a:latin typeface="Times New Roman"/>
              <a:ea typeface="Times New Roman"/>
              <a:cs typeface="Times New Roman"/>
              <a:sym typeface="Times New Roman"/>
            </a:endParaRPr>
          </a:p>
        </p:txBody>
      </p:sp>
      <p:sp>
        <p:nvSpPr>
          <p:cNvPr id="149" name="Google Shape;149;p18"/>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Results of fluorescein dye study:</a:t>
            </a:r>
            <a:endParaRPr>
              <a:solidFill>
                <a:srgbClr val="00B05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368300" lvl="0" marL="457200" rtl="0" algn="l">
              <a:spcBef>
                <a:spcPts val="480"/>
              </a:spcBef>
              <a:spcAft>
                <a:spcPts val="0"/>
              </a:spcAft>
              <a:buSzPts val="2200"/>
              <a:buFont typeface="Times New Roman"/>
              <a:buChar char="●"/>
            </a:pPr>
            <a:r>
              <a:rPr lang="en-US" sz="2200">
                <a:latin typeface="Times New Roman"/>
                <a:ea typeface="Times New Roman"/>
                <a:cs typeface="Times New Roman"/>
                <a:sym typeface="Times New Roman"/>
              </a:rPr>
              <a:t>Fluorescein has been showed in various studies to be safe in administration to a large number of patients for dermal use. It is a non toxic and vital dye which in alkaline to slightly acid solutions produces green fluorescence.</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Toluidine blue currently has no evidence that it is a cost effective way to be used as a dye for oral cancer screening. The amount of false positives it has makes it a not very suitable dye when it comes to a primary care setting. Using it as a first approach might work but a cost effective tool to be built can be quite difficult.</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Rhodamine can be further explored to check its effectiveness when it comes to cancer screening and being used as a dye and fluorescein dye is the only other option which can be compared due to the false negatives of toluidine blue.</a:t>
            </a:r>
            <a:endParaRPr sz="2200">
              <a:latin typeface="Times New Roman"/>
              <a:ea typeface="Times New Roman"/>
              <a:cs typeface="Times New Roman"/>
              <a:sym typeface="Times New Roman"/>
            </a:endParaRPr>
          </a:p>
        </p:txBody>
      </p:sp>
      <p:sp>
        <p:nvSpPr>
          <p:cNvPr id="156" name="Google Shape;156;p19"/>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Comparing the different dyes</a:t>
            </a:r>
            <a:endParaRPr>
              <a:solidFill>
                <a:srgbClr val="00B05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idx="1" type="body"/>
          </p:nvPr>
        </p:nvSpPr>
        <p:spPr>
          <a:xfrm>
            <a:off x="304800" y="1405587"/>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latin typeface="Times New Roman"/>
                <a:ea typeface="Times New Roman"/>
                <a:cs typeface="Times New Roman"/>
                <a:sym typeface="Times New Roman"/>
              </a:rPr>
              <a:t>So we took it to ourselves to</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build a better prototype </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One with multiple LED </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Functionality and Lens mount </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perfect for phone. </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And the source of</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illumination is also small.</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We have </a:t>
            </a:r>
            <a:r>
              <a:rPr lang="en-US">
                <a:latin typeface="Times New Roman"/>
                <a:ea typeface="Times New Roman"/>
                <a:cs typeface="Times New Roman"/>
                <a:sym typeface="Times New Roman"/>
              </a:rPr>
              <a:t>extended</a:t>
            </a:r>
            <a:r>
              <a:rPr lang="en-US">
                <a:latin typeface="Times New Roman"/>
                <a:ea typeface="Times New Roman"/>
                <a:cs typeface="Times New Roman"/>
                <a:sym typeface="Times New Roman"/>
              </a:rPr>
              <a:t> by using</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multiple LEDs</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3D model </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Previous Model(Left),Our Model (Right)</a:t>
            </a:r>
            <a:endParaRPr>
              <a:latin typeface="Times New Roman"/>
              <a:ea typeface="Times New Roman"/>
              <a:cs typeface="Times New Roman"/>
              <a:sym typeface="Times New Roman"/>
            </a:endParaRPr>
          </a:p>
        </p:txBody>
      </p:sp>
      <p:sp>
        <p:nvSpPr>
          <p:cNvPr id="163" name="Google Shape;163;p20"/>
          <p:cNvSpPr txBox="1"/>
          <p:nvPr>
            <p:ph idx="2" type="body"/>
          </p:nvPr>
        </p:nvSpPr>
        <p:spPr>
          <a:xfrm>
            <a:off x="114300" y="20695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Improvement on the Light Supply</a:t>
            </a:r>
            <a:endParaRPr>
              <a:solidFill>
                <a:srgbClr val="00B050"/>
              </a:solidFill>
            </a:endParaRPr>
          </a:p>
        </p:txBody>
      </p:sp>
      <p:pic>
        <p:nvPicPr>
          <p:cNvPr id="164" name="Google Shape;164;p20"/>
          <p:cNvPicPr preferRelativeResize="0"/>
          <p:nvPr/>
        </p:nvPicPr>
        <p:blipFill>
          <a:blip r:embed="rId3">
            <a:alphaModFix/>
          </a:blip>
          <a:stretch>
            <a:fillRect/>
          </a:stretch>
        </p:blipFill>
        <p:spPr>
          <a:xfrm>
            <a:off x="4906300" y="2335188"/>
            <a:ext cx="4161500" cy="3079975"/>
          </a:xfrm>
          <a:prstGeom prst="rect">
            <a:avLst/>
          </a:prstGeom>
          <a:noFill/>
          <a:ln>
            <a:noFill/>
          </a:ln>
        </p:spPr>
      </p:pic>
      <p:pic>
        <p:nvPicPr>
          <p:cNvPr id="165" name="Google Shape;165;p20"/>
          <p:cNvPicPr preferRelativeResize="0"/>
          <p:nvPr/>
        </p:nvPicPr>
        <p:blipFill>
          <a:blip r:embed="rId4">
            <a:alphaModFix/>
          </a:blip>
          <a:stretch>
            <a:fillRect/>
          </a:stretch>
        </p:blipFill>
        <p:spPr>
          <a:xfrm>
            <a:off x="4476075" y="2111375"/>
            <a:ext cx="906200" cy="3114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
        <p:nvSpPr>
          <p:cNvPr id="172" name="Google Shape;172;p21"/>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New Prototype Design </a:t>
            </a:r>
            <a:endParaRPr>
              <a:solidFill>
                <a:srgbClr val="00B050"/>
              </a:solidFill>
            </a:endParaRPr>
          </a:p>
        </p:txBody>
      </p:sp>
      <p:pic>
        <p:nvPicPr>
          <p:cNvPr id="173" name="Google Shape;173;p21"/>
          <p:cNvPicPr preferRelativeResize="0"/>
          <p:nvPr/>
        </p:nvPicPr>
        <p:blipFill>
          <a:blip r:embed="rId3">
            <a:alphaModFix/>
          </a:blip>
          <a:stretch>
            <a:fillRect/>
          </a:stretch>
        </p:blipFill>
        <p:spPr>
          <a:xfrm>
            <a:off x="2749600" y="1523999"/>
            <a:ext cx="3474700" cy="4653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
        <p:nvSpPr>
          <p:cNvPr id="180" name="Google Shape;180;p22"/>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3D Model</a:t>
            </a:r>
            <a:endParaRPr>
              <a:solidFill>
                <a:srgbClr val="00B050"/>
              </a:solidFill>
            </a:endParaRPr>
          </a:p>
        </p:txBody>
      </p:sp>
      <p:pic>
        <p:nvPicPr>
          <p:cNvPr id="181" name="Google Shape;181;p22"/>
          <p:cNvPicPr preferRelativeResize="0"/>
          <p:nvPr/>
        </p:nvPicPr>
        <p:blipFill>
          <a:blip r:embed="rId3">
            <a:alphaModFix/>
          </a:blip>
          <a:stretch>
            <a:fillRect/>
          </a:stretch>
        </p:blipFill>
        <p:spPr>
          <a:xfrm>
            <a:off x="384725" y="1493825"/>
            <a:ext cx="4793475" cy="3516450"/>
          </a:xfrm>
          <a:prstGeom prst="rect">
            <a:avLst/>
          </a:prstGeom>
          <a:noFill/>
          <a:ln>
            <a:noFill/>
          </a:ln>
        </p:spPr>
      </p:pic>
      <p:cxnSp>
        <p:nvCxnSpPr>
          <p:cNvPr id="182" name="Google Shape;182;p22"/>
          <p:cNvCxnSpPr/>
          <p:nvPr/>
        </p:nvCxnSpPr>
        <p:spPr>
          <a:xfrm flipH="1" rot="10800000">
            <a:off x="4156375" y="2270100"/>
            <a:ext cx="2030100" cy="351600"/>
          </a:xfrm>
          <a:prstGeom prst="straightConnector1">
            <a:avLst/>
          </a:prstGeom>
          <a:noFill/>
          <a:ln cap="flat" cmpd="sng" w="38100">
            <a:solidFill>
              <a:srgbClr val="E31C24"/>
            </a:solidFill>
            <a:prstDash val="solid"/>
            <a:round/>
            <a:headEnd len="med" w="med" type="none"/>
            <a:tailEnd len="med" w="med" type="none"/>
          </a:ln>
        </p:spPr>
      </p:cxnSp>
      <p:sp>
        <p:nvSpPr>
          <p:cNvPr id="183" name="Google Shape;183;p22"/>
          <p:cNvSpPr txBox="1"/>
          <p:nvPr/>
        </p:nvSpPr>
        <p:spPr>
          <a:xfrm>
            <a:off x="6250525" y="2030225"/>
            <a:ext cx="1710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t>Sample</a:t>
            </a:r>
            <a:endParaRPr b="1" sz="1900"/>
          </a:p>
        </p:txBody>
      </p:sp>
      <p:cxnSp>
        <p:nvCxnSpPr>
          <p:cNvPr id="184" name="Google Shape;184;p22"/>
          <p:cNvCxnSpPr/>
          <p:nvPr/>
        </p:nvCxnSpPr>
        <p:spPr>
          <a:xfrm flipH="1" rot="10800000">
            <a:off x="2078175" y="1774375"/>
            <a:ext cx="1550700" cy="207900"/>
          </a:xfrm>
          <a:prstGeom prst="straightConnector1">
            <a:avLst/>
          </a:prstGeom>
          <a:noFill/>
          <a:ln cap="flat" cmpd="sng" w="38100">
            <a:solidFill>
              <a:srgbClr val="E31C24"/>
            </a:solidFill>
            <a:prstDash val="solid"/>
            <a:round/>
            <a:headEnd len="med" w="med" type="none"/>
            <a:tailEnd len="med" w="med" type="none"/>
          </a:ln>
        </p:spPr>
      </p:cxnSp>
      <p:sp>
        <p:nvSpPr>
          <p:cNvPr id="185" name="Google Shape;185;p22"/>
          <p:cNvSpPr txBox="1"/>
          <p:nvPr/>
        </p:nvSpPr>
        <p:spPr>
          <a:xfrm>
            <a:off x="3628875" y="1524000"/>
            <a:ext cx="111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t>Filter</a:t>
            </a:r>
            <a:endParaRPr b="1" sz="1800"/>
          </a:p>
        </p:txBody>
      </p:sp>
      <p:cxnSp>
        <p:nvCxnSpPr>
          <p:cNvPr id="186" name="Google Shape;186;p22"/>
          <p:cNvCxnSpPr/>
          <p:nvPr/>
        </p:nvCxnSpPr>
        <p:spPr>
          <a:xfrm>
            <a:off x="1502675" y="3772700"/>
            <a:ext cx="1278900" cy="1870500"/>
          </a:xfrm>
          <a:prstGeom prst="straightConnector1">
            <a:avLst/>
          </a:prstGeom>
          <a:noFill/>
          <a:ln cap="flat" cmpd="sng" w="38100">
            <a:solidFill>
              <a:srgbClr val="E31C24"/>
            </a:solidFill>
            <a:prstDash val="solid"/>
            <a:round/>
            <a:headEnd len="med" w="med" type="none"/>
            <a:tailEnd len="med" w="med" type="none"/>
          </a:ln>
        </p:spPr>
      </p:cxnSp>
      <p:cxnSp>
        <p:nvCxnSpPr>
          <p:cNvPr id="187" name="Google Shape;187;p22"/>
          <p:cNvCxnSpPr/>
          <p:nvPr/>
        </p:nvCxnSpPr>
        <p:spPr>
          <a:xfrm>
            <a:off x="2797550" y="3405025"/>
            <a:ext cx="3149400" cy="1678500"/>
          </a:xfrm>
          <a:prstGeom prst="straightConnector1">
            <a:avLst/>
          </a:prstGeom>
          <a:noFill/>
          <a:ln cap="flat" cmpd="sng" w="38100">
            <a:solidFill>
              <a:srgbClr val="E31C24"/>
            </a:solidFill>
            <a:prstDash val="solid"/>
            <a:round/>
            <a:headEnd len="med" w="med" type="none"/>
            <a:tailEnd len="med" w="med" type="none"/>
          </a:ln>
        </p:spPr>
      </p:cxnSp>
      <p:sp>
        <p:nvSpPr>
          <p:cNvPr id="188" name="Google Shape;188;p22"/>
          <p:cNvSpPr txBox="1"/>
          <p:nvPr/>
        </p:nvSpPr>
        <p:spPr>
          <a:xfrm>
            <a:off x="5962925" y="4935200"/>
            <a:ext cx="1550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LED Ligh Mount</a:t>
            </a:r>
            <a:endParaRPr b="1" sz="1700"/>
          </a:p>
        </p:txBody>
      </p:sp>
      <p:sp>
        <p:nvSpPr>
          <p:cNvPr id="189" name="Google Shape;189;p22"/>
          <p:cNvSpPr txBox="1"/>
          <p:nvPr/>
        </p:nvSpPr>
        <p:spPr>
          <a:xfrm>
            <a:off x="2621700" y="5643200"/>
            <a:ext cx="70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Lens</a:t>
            </a:r>
            <a:endParaRPr b="1"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5"/>
          <p:cNvSpPr txBox="1"/>
          <p:nvPr>
            <p:ph idx="1" type="body"/>
          </p:nvPr>
        </p:nvSpPr>
        <p:spPr>
          <a:xfrm>
            <a:off x="304100" y="1603887"/>
            <a:ext cx="8229600" cy="45261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Font typeface="Times New Roman"/>
              <a:buChar char="●"/>
            </a:pPr>
            <a:r>
              <a:rPr lang="en-US" sz="2000">
                <a:latin typeface="Times New Roman"/>
                <a:ea typeface="Times New Roman"/>
                <a:cs typeface="Times New Roman"/>
                <a:sym typeface="Times New Roman"/>
              </a:rPr>
              <a:t>Cancer is a term used to describe a group of diseases characterised by abnormal cell proliferation that has the potential to infiltrate or spread to other parts of the body. </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US" sz="2000">
                <a:latin typeface="Times New Roman"/>
                <a:ea typeface="Times New Roman"/>
                <a:cs typeface="Times New Roman"/>
                <a:sym typeface="Times New Roman"/>
              </a:rPr>
              <a:t>Many studies are being carried out in order to detect cancer cells, but the expense of the necessary equipment is prohibitive. Oral cancer is very common in India, accounting for a third of all oral cancer cases worldwide.</a:t>
            </a:r>
            <a:endParaRPr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US" sz="2000">
                <a:latin typeface="Times New Roman"/>
                <a:ea typeface="Times New Roman"/>
                <a:cs typeface="Times New Roman"/>
                <a:sym typeface="Times New Roman"/>
              </a:rPr>
              <a:t>After doing basic analysis and studies on different methods for the pre-</a:t>
            </a:r>
            <a:r>
              <a:rPr lang="en-US" sz="2000">
                <a:latin typeface="Times New Roman"/>
                <a:ea typeface="Times New Roman"/>
                <a:cs typeface="Times New Roman"/>
                <a:sym typeface="Times New Roman"/>
              </a:rPr>
              <a:t>midsem</a:t>
            </a:r>
            <a:r>
              <a:rPr lang="en-US" sz="2000">
                <a:latin typeface="Times New Roman"/>
                <a:ea typeface="Times New Roman"/>
                <a:cs typeface="Times New Roman"/>
                <a:sym typeface="Times New Roman"/>
              </a:rPr>
              <a:t> part we do further analysis and elaboration on different methods.</a:t>
            </a:r>
            <a:endParaRPr sz="2000">
              <a:latin typeface="Times New Roman"/>
              <a:ea typeface="Times New Roman"/>
              <a:cs typeface="Times New Roman"/>
              <a:sym typeface="Times New Roman"/>
            </a:endParaRPr>
          </a:p>
        </p:txBody>
      </p:sp>
      <p:sp>
        <p:nvSpPr>
          <p:cNvPr id="57" name="Google Shape;57;p5"/>
          <p:cNvSpPr txBox="1"/>
          <p:nvPr>
            <p:ph idx="2" type="body"/>
          </p:nvPr>
        </p:nvSpPr>
        <p:spPr>
          <a:xfrm>
            <a:off x="114300" y="328975"/>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Introduction </a:t>
            </a:r>
            <a:endParaRPr>
              <a:solidFill>
                <a:srgbClr val="00B05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
        <p:nvSpPr>
          <p:cNvPr id="196" name="Google Shape;196;p23"/>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pic>
        <p:nvPicPr>
          <p:cNvPr id="197" name="Google Shape;197;p23"/>
          <p:cNvPicPr preferRelativeResize="0"/>
          <p:nvPr/>
        </p:nvPicPr>
        <p:blipFill>
          <a:blip r:embed="rId3">
            <a:alphaModFix/>
          </a:blip>
          <a:stretch>
            <a:fillRect/>
          </a:stretch>
        </p:blipFill>
        <p:spPr>
          <a:xfrm>
            <a:off x="304800" y="1101700"/>
            <a:ext cx="6080601" cy="5178300"/>
          </a:xfrm>
          <a:prstGeom prst="rect">
            <a:avLst/>
          </a:prstGeom>
          <a:noFill/>
          <a:ln>
            <a:noFill/>
          </a:ln>
        </p:spPr>
      </p:pic>
      <p:pic>
        <p:nvPicPr>
          <p:cNvPr id="198" name="Google Shape;198;p23"/>
          <p:cNvPicPr preferRelativeResize="0"/>
          <p:nvPr/>
        </p:nvPicPr>
        <p:blipFill>
          <a:blip r:embed="rId4">
            <a:alphaModFix/>
          </a:blip>
          <a:stretch>
            <a:fillRect/>
          </a:stretch>
        </p:blipFill>
        <p:spPr>
          <a:xfrm>
            <a:off x="4802249" y="1335637"/>
            <a:ext cx="3612056" cy="4710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Supplies and Tools </a:t>
            </a:r>
            <a:endParaRPr>
              <a:solidFill>
                <a:srgbClr val="00B050"/>
              </a:solidFill>
            </a:endParaRPr>
          </a:p>
        </p:txBody>
      </p:sp>
      <p:graphicFrame>
        <p:nvGraphicFramePr>
          <p:cNvPr id="205" name="Google Shape;205;p24"/>
          <p:cNvGraphicFramePr/>
          <p:nvPr/>
        </p:nvGraphicFramePr>
        <p:xfrm>
          <a:off x="152388" y="1316175"/>
          <a:ext cx="3000000" cy="3000000"/>
        </p:xfrm>
        <a:graphic>
          <a:graphicData uri="http://schemas.openxmlformats.org/drawingml/2006/table">
            <a:tbl>
              <a:tblPr>
                <a:noFill/>
                <a:tableStyleId>{C94DF113-F934-42EA-9236-B198551357B3}</a:tableStyleId>
              </a:tblPr>
              <a:tblGrid>
                <a:gridCol w="893950"/>
                <a:gridCol w="4923400"/>
                <a:gridCol w="2908675"/>
              </a:tblGrid>
              <a:tr h="481350">
                <a:tc>
                  <a:txBody>
                    <a:bodyPr/>
                    <a:lstStyle/>
                    <a:p>
                      <a:pPr indent="0" lvl="0" marL="0" rtl="0" algn="l">
                        <a:spcBef>
                          <a:spcPts val="0"/>
                        </a:spcBef>
                        <a:spcAft>
                          <a:spcPts val="0"/>
                        </a:spcAft>
                        <a:buNone/>
                      </a:pPr>
                      <a:r>
                        <a:rPr b="1" lang="en-US" sz="1900">
                          <a:latin typeface="Times New Roman"/>
                          <a:ea typeface="Times New Roman"/>
                          <a:cs typeface="Times New Roman"/>
                          <a:sym typeface="Times New Roman"/>
                        </a:rPr>
                        <a:t>S.No</a:t>
                      </a:r>
                      <a:endParaRPr b="1" sz="1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sz="1900">
                          <a:latin typeface="Times New Roman"/>
                          <a:ea typeface="Times New Roman"/>
                          <a:cs typeface="Times New Roman"/>
                          <a:sym typeface="Times New Roman"/>
                        </a:rPr>
                        <a:t>Supplies </a:t>
                      </a:r>
                      <a:endParaRPr b="1" sz="1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US" sz="1900">
                          <a:latin typeface="Times New Roman"/>
                          <a:ea typeface="Times New Roman"/>
                          <a:cs typeface="Times New Roman"/>
                          <a:sym typeface="Times New Roman"/>
                        </a:rPr>
                        <a:t>Cost </a:t>
                      </a:r>
                      <a:endParaRPr b="1" sz="1900">
                        <a:latin typeface="Times New Roman"/>
                        <a:ea typeface="Times New Roman"/>
                        <a:cs typeface="Times New Roman"/>
                        <a:sym typeface="Times New Roman"/>
                      </a:endParaRPr>
                    </a:p>
                  </a:txBody>
                  <a:tcPr marT="91425" marB="91425" marR="91425" marL="91425"/>
                </a:tc>
              </a:tr>
              <a:tr h="6067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200"/>
                        </a:spcBef>
                        <a:spcAft>
                          <a:spcPts val="1500"/>
                        </a:spcAft>
                        <a:buNone/>
                      </a:pPr>
                      <a:r>
                        <a:rPr lang="en-US" sz="1900">
                          <a:solidFill>
                            <a:srgbClr val="555555"/>
                          </a:solidFill>
                          <a:highlight>
                            <a:srgbClr val="FFFFFF"/>
                          </a:highlight>
                          <a:latin typeface="Times New Roman"/>
                          <a:ea typeface="Times New Roman"/>
                          <a:cs typeface="Times New Roman"/>
                          <a:sym typeface="Times New Roman"/>
                        </a:rPr>
                        <a:t>3d Printer </a:t>
                      </a:r>
                      <a:endParaRPr sz="1900">
                        <a:latin typeface="Times New Roman"/>
                        <a:ea typeface="Times New Roman"/>
                        <a:cs typeface="Times New Roman"/>
                        <a:sym typeface="Times New Roman"/>
                      </a:endParaRPr>
                    </a:p>
                  </a:txBody>
                  <a:tcPr marT="91425" marB="91425" marR="91425" marL="91425"/>
                </a:tc>
                <a:tc>
                  <a:txBody>
                    <a:bodyPr/>
                    <a:lstStyle/>
                    <a:p>
                      <a:pPr indent="-349250" lvl="0" marL="457200" rtl="0" algn="l">
                        <a:spcBef>
                          <a:spcPts val="0"/>
                        </a:spcBef>
                        <a:spcAft>
                          <a:spcPts val="0"/>
                        </a:spcAft>
                        <a:buSzPts val="1900"/>
                        <a:buFont typeface="Times New Roman"/>
                        <a:buChar char="-"/>
                      </a:pPr>
                      <a:r>
                        <a:t/>
                      </a:r>
                      <a:endParaRPr sz="1900">
                        <a:latin typeface="Times New Roman"/>
                        <a:ea typeface="Times New Roman"/>
                        <a:cs typeface="Times New Roman"/>
                        <a:sym typeface="Times New Roman"/>
                      </a:endParaRPr>
                    </a:p>
                  </a:txBody>
                  <a:tcPr marT="91425" marB="91425" marR="91425" marL="91425"/>
                </a:tc>
              </a:tr>
              <a:tr h="6067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solidFill>
                            <a:srgbClr val="555555"/>
                          </a:solidFill>
                          <a:highlight>
                            <a:srgbClr val="FFFFFF"/>
                          </a:highlight>
                          <a:latin typeface="Times New Roman"/>
                          <a:ea typeface="Times New Roman"/>
                          <a:cs typeface="Times New Roman"/>
                          <a:sym typeface="Times New Roman"/>
                        </a:rPr>
                        <a:t>Excitation LEDs</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latin typeface="Times New Roman"/>
                          <a:ea typeface="Times New Roman"/>
                          <a:cs typeface="Times New Roman"/>
                          <a:sym typeface="Times New Roman"/>
                        </a:rPr>
                        <a:t>1000-2000 Rupees </a:t>
                      </a:r>
                      <a:endParaRPr sz="1900">
                        <a:latin typeface="Times New Roman"/>
                        <a:ea typeface="Times New Roman"/>
                        <a:cs typeface="Times New Roman"/>
                        <a:sym typeface="Times New Roman"/>
                      </a:endParaRPr>
                    </a:p>
                  </a:txBody>
                  <a:tcPr marT="91425" marB="91425" marR="91425" marL="91425"/>
                </a:tc>
              </a:tr>
              <a:tr h="6067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solidFill>
                            <a:srgbClr val="555555"/>
                          </a:solidFill>
                          <a:highlight>
                            <a:srgbClr val="FFFFFF"/>
                          </a:highlight>
                          <a:latin typeface="Times New Roman"/>
                          <a:ea typeface="Times New Roman"/>
                          <a:cs typeface="Times New Roman"/>
                          <a:sym typeface="Times New Roman"/>
                        </a:rPr>
                        <a:t>Longpass filter</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latin typeface="Times New Roman"/>
                          <a:ea typeface="Times New Roman"/>
                          <a:cs typeface="Times New Roman"/>
                          <a:sym typeface="Times New Roman"/>
                        </a:rPr>
                        <a:t>700 Rupees </a:t>
                      </a:r>
                      <a:endParaRPr sz="1900">
                        <a:latin typeface="Times New Roman"/>
                        <a:ea typeface="Times New Roman"/>
                        <a:cs typeface="Times New Roman"/>
                        <a:sym typeface="Times New Roman"/>
                      </a:endParaRPr>
                    </a:p>
                  </a:txBody>
                  <a:tcPr marT="91425" marB="91425" marR="91425" marL="91425"/>
                </a:tc>
              </a:tr>
              <a:tr h="6067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solidFill>
                            <a:srgbClr val="555555"/>
                          </a:solidFill>
                          <a:highlight>
                            <a:srgbClr val="FFFFFF"/>
                          </a:highlight>
                          <a:latin typeface="Times New Roman"/>
                          <a:ea typeface="Times New Roman"/>
                          <a:cs typeface="Times New Roman"/>
                          <a:sym typeface="Times New Roman"/>
                        </a:rPr>
                        <a:t>Prepared microscope slides</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latin typeface="Times New Roman"/>
                          <a:ea typeface="Times New Roman"/>
                          <a:cs typeface="Times New Roman"/>
                          <a:sym typeface="Times New Roman"/>
                        </a:rPr>
                        <a:t>165 Rupees </a:t>
                      </a:r>
                      <a:endParaRPr sz="1900">
                        <a:latin typeface="Times New Roman"/>
                        <a:ea typeface="Times New Roman"/>
                        <a:cs typeface="Times New Roman"/>
                        <a:sym typeface="Times New Roman"/>
                      </a:endParaRPr>
                    </a:p>
                  </a:txBody>
                  <a:tcPr marT="91425" marB="91425" marR="91425" marL="91425"/>
                </a:tc>
              </a:tr>
              <a:tr h="6067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91425" marB="91425" marR="91425" marL="91425"/>
                </a:tc>
                <a:tc>
                  <a:txBody>
                    <a:bodyPr/>
                    <a:lstStyle/>
                    <a:p>
                      <a:pPr indent="0" lvl="0" marL="0" rtl="0" algn="l">
                        <a:lnSpc>
                          <a:spcPct val="115000"/>
                        </a:lnSpc>
                        <a:spcBef>
                          <a:spcPts val="200"/>
                        </a:spcBef>
                        <a:spcAft>
                          <a:spcPts val="1500"/>
                        </a:spcAft>
                        <a:buNone/>
                      </a:pPr>
                      <a:r>
                        <a:rPr lang="en-US" sz="1900">
                          <a:solidFill>
                            <a:srgbClr val="555555"/>
                          </a:solidFill>
                          <a:highlight>
                            <a:srgbClr val="FFFFFF"/>
                          </a:highlight>
                          <a:latin typeface="Times New Roman"/>
                          <a:ea typeface="Times New Roman"/>
                          <a:cs typeface="Times New Roman"/>
                          <a:sym typeface="Times New Roman"/>
                        </a:rPr>
                        <a:t>Arduino Nano</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latin typeface="Times New Roman"/>
                          <a:ea typeface="Times New Roman"/>
                          <a:cs typeface="Times New Roman"/>
                          <a:sym typeface="Times New Roman"/>
                        </a:rPr>
                        <a:t>400- 500 Rupees </a:t>
                      </a:r>
                      <a:endParaRPr sz="1900">
                        <a:latin typeface="Times New Roman"/>
                        <a:ea typeface="Times New Roman"/>
                        <a:cs typeface="Times New Roman"/>
                        <a:sym typeface="Times New Roman"/>
                      </a:endParaRPr>
                    </a:p>
                  </a:txBody>
                  <a:tcPr marT="91425" marB="91425" marR="91425" marL="91425"/>
                </a:tc>
              </a:tr>
              <a:tr h="6067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solidFill>
                            <a:srgbClr val="555555"/>
                          </a:solidFill>
                          <a:highlight>
                            <a:srgbClr val="FFFFFF"/>
                          </a:highlight>
                          <a:latin typeface="Times New Roman"/>
                          <a:ea typeface="Times New Roman"/>
                          <a:cs typeface="Times New Roman"/>
                          <a:sym typeface="Times New Roman"/>
                        </a:rPr>
                        <a:t>Fluorescent dye</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latin typeface="Times New Roman"/>
                          <a:ea typeface="Times New Roman"/>
                          <a:cs typeface="Times New Roman"/>
                          <a:sym typeface="Times New Roman"/>
                        </a:rPr>
                        <a:t> -</a:t>
                      </a:r>
                      <a:endParaRPr sz="1900">
                        <a:latin typeface="Times New Roman"/>
                        <a:ea typeface="Times New Roman"/>
                        <a:cs typeface="Times New Roman"/>
                        <a:sym typeface="Times New Roman"/>
                      </a:endParaRPr>
                    </a:p>
                  </a:txBody>
                  <a:tcPr marT="91425" marB="91425" marR="91425" marL="91425"/>
                </a:tc>
              </a:tr>
              <a:tr h="6067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7</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solidFill>
                            <a:srgbClr val="555555"/>
                          </a:solidFill>
                          <a:highlight>
                            <a:srgbClr val="FFFFFF"/>
                          </a:highlight>
                          <a:latin typeface="Times New Roman"/>
                          <a:ea typeface="Times New Roman"/>
                          <a:cs typeface="Times New Roman"/>
                          <a:sym typeface="Times New Roman"/>
                        </a:rPr>
                        <a:t>Macrolens </a:t>
                      </a:r>
                      <a:endParaRPr sz="1900">
                        <a:solidFill>
                          <a:srgbClr val="555555"/>
                        </a:solidFill>
                        <a:highlight>
                          <a:srgbClr val="FFFFFF"/>
                        </a:highlight>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latin typeface="Times New Roman"/>
                          <a:ea typeface="Times New Roman"/>
                          <a:cs typeface="Times New Roman"/>
                          <a:sym typeface="Times New Roman"/>
                        </a:rPr>
                        <a:t>500-1000 Rupees </a:t>
                      </a:r>
                      <a:endParaRPr sz="1900">
                        <a:latin typeface="Times New Roman"/>
                        <a:ea typeface="Times New Roman"/>
                        <a:cs typeface="Times New Roman"/>
                        <a:sym typeface="Times New Roman"/>
                      </a:endParaRPr>
                    </a:p>
                  </a:txBody>
                  <a:tcPr marT="91425" marB="91425" marR="91425" marL="91425"/>
                </a:tc>
              </a:tr>
              <a:tr h="606750">
                <a:tc>
                  <a:txBody>
                    <a:bodyPr/>
                    <a:lstStyle/>
                    <a:p>
                      <a:pPr indent="0" lvl="0" marL="0" rtl="0" algn="l">
                        <a:spcBef>
                          <a:spcPts val="0"/>
                        </a:spcBef>
                        <a:spcAft>
                          <a:spcPts val="0"/>
                        </a:spcAft>
                        <a:buNone/>
                      </a:pP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latin typeface="Times New Roman"/>
                          <a:ea typeface="Times New Roman"/>
                          <a:cs typeface="Times New Roman"/>
                          <a:sym typeface="Times New Roman"/>
                        </a:rPr>
                        <a:t>Total </a:t>
                      </a:r>
                      <a:endParaRPr sz="1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US" sz="1900">
                          <a:latin typeface="Times New Roman"/>
                          <a:ea typeface="Times New Roman"/>
                          <a:cs typeface="Times New Roman"/>
                          <a:sym typeface="Times New Roman"/>
                        </a:rPr>
                        <a:t>~ Rupees 2500 Min  </a:t>
                      </a:r>
                      <a:endParaRPr sz="19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latin typeface="Times New Roman"/>
                <a:ea typeface="Times New Roman"/>
                <a:cs typeface="Times New Roman"/>
                <a:sym typeface="Times New Roman"/>
              </a:rPr>
              <a:t>~ 500 Rupees </a:t>
            </a:r>
            <a:endParaRPr>
              <a:latin typeface="Times New Roman"/>
              <a:ea typeface="Times New Roman"/>
              <a:cs typeface="Times New Roman"/>
              <a:sym typeface="Times New Roman"/>
            </a:endParaRPr>
          </a:p>
        </p:txBody>
      </p:sp>
      <p:sp>
        <p:nvSpPr>
          <p:cNvPr id="212" name="Google Shape;212;p25"/>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Lazer Lens  ~ </a:t>
            </a:r>
            <a:r>
              <a:rPr b="0" lang="en-US">
                <a:solidFill>
                  <a:srgbClr val="00B050"/>
                </a:solidFill>
                <a:highlight>
                  <a:srgbClr val="FFFFFF"/>
                </a:highlight>
              </a:rPr>
              <a:t>Collimation lens</a:t>
            </a:r>
            <a:endParaRPr sz="5200">
              <a:solidFill>
                <a:srgbClr val="00B050"/>
              </a:solidFill>
            </a:endParaRPr>
          </a:p>
        </p:txBody>
      </p:sp>
      <p:pic>
        <p:nvPicPr>
          <p:cNvPr id="213" name="Google Shape;213;p25"/>
          <p:cNvPicPr preferRelativeResize="0"/>
          <p:nvPr/>
        </p:nvPicPr>
        <p:blipFill>
          <a:blip r:embed="rId3">
            <a:alphaModFix/>
          </a:blip>
          <a:stretch>
            <a:fillRect/>
          </a:stretch>
        </p:blipFill>
        <p:spPr>
          <a:xfrm>
            <a:off x="3041549" y="1603225"/>
            <a:ext cx="5107100" cy="397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latin typeface="Times New Roman"/>
                <a:ea typeface="Times New Roman"/>
                <a:cs typeface="Times New Roman"/>
                <a:sym typeface="Times New Roman"/>
              </a:rPr>
              <a:t>Build a phone mount for</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the microscope </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Use the phone </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camera as sensor…</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Everyone has a phone </a:t>
            </a:r>
            <a:endParaRPr>
              <a:latin typeface="Times New Roman"/>
              <a:ea typeface="Times New Roman"/>
              <a:cs typeface="Times New Roman"/>
              <a:sym typeface="Times New Roman"/>
            </a:endParaRPr>
          </a:p>
          <a:p>
            <a:pPr indent="0" lvl="0" marL="0" rtl="0" algn="l">
              <a:spcBef>
                <a:spcPts val="480"/>
              </a:spcBef>
              <a:spcAft>
                <a:spcPts val="0"/>
              </a:spcAft>
              <a:buNone/>
            </a:pPr>
            <a:r>
              <a:rPr lang="en-US">
                <a:latin typeface="Times New Roman"/>
                <a:ea typeface="Times New Roman"/>
                <a:cs typeface="Times New Roman"/>
                <a:sym typeface="Times New Roman"/>
              </a:rPr>
              <a:t>today </a:t>
            </a:r>
            <a:endParaRPr>
              <a:latin typeface="Times New Roman"/>
              <a:ea typeface="Times New Roman"/>
              <a:cs typeface="Times New Roman"/>
              <a:sym typeface="Times New Roman"/>
            </a:endParaRPr>
          </a:p>
          <a:p>
            <a:pPr indent="0" lvl="0" marL="0" rtl="0" algn="l">
              <a:spcBef>
                <a:spcPts val="480"/>
              </a:spcBef>
              <a:spcAft>
                <a:spcPts val="0"/>
              </a:spcAft>
              <a:buNone/>
            </a:pPr>
            <a:r>
              <a:rPr b="1" lang="en-US">
                <a:latin typeface="Times New Roman"/>
                <a:ea typeface="Times New Roman"/>
                <a:cs typeface="Times New Roman"/>
                <a:sym typeface="Times New Roman"/>
              </a:rPr>
              <a:t>Cost - Nil</a:t>
            </a:r>
            <a:endParaRPr b="1">
              <a:latin typeface="Times New Roman"/>
              <a:ea typeface="Times New Roman"/>
              <a:cs typeface="Times New Roman"/>
              <a:sym typeface="Times New Roman"/>
            </a:endParaRPr>
          </a:p>
          <a:p>
            <a:pPr indent="0" lvl="0" marL="0" rtl="0" algn="l">
              <a:spcBef>
                <a:spcPts val="480"/>
              </a:spcBef>
              <a:spcAft>
                <a:spcPts val="0"/>
              </a:spcAft>
              <a:buClr>
                <a:schemeClr val="dk1"/>
              </a:buClr>
              <a:buSzPts val="1100"/>
              <a:buFont typeface="Arial"/>
              <a:buNone/>
            </a:pPr>
            <a:r>
              <a:rPr b="1" lang="en-US">
                <a:latin typeface="Times New Roman"/>
                <a:ea typeface="Times New Roman"/>
                <a:cs typeface="Times New Roman"/>
                <a:sym typeface="Times New Roman"/>
              </a:rPr>
              <a:t>3d model </a:t>
            </a:r>
            <a:r>
              <a:rPr lang="en-US">
                <a:latin typeface="Times New Roman"/>
                <a:ea typeface="Times New Roman"/>
                <a:cs typeface="Times New Roman"/>
                <a:sym typeface="Times New Roman"/>
              </a:rPr>
              <a:t>a mount for </a:t>
            </a:r>
            <a:endParaRPr>
              <a:latin typeface="Times New Roman"/>
              <a:ea typeface="Times New Roman"/>
              <a:cs typeface="Times New Roman"/>
              <a:sym typeface="Times New Roman"/>
            </a:endParaRPr>
          </a:p>
          <a:p>
            <a:pPr indent="0" lvl="0" marL="0" rtl="0" algn="l">
              <a:spcBef>
                <a:spcPts val="480"/>
              </a:spcBef>
              <a:spcAft>
                <a:spcPts val="0"/>
              </a:spcAft>
              <a:buClr>
                <a:schemeClr val="dk1"/>
              </a:buClr>
              <a:buSzPts val="1100"/>
              <a:buFont typeface="Arial"/>
              <a:buNone/>
            </a:pPr>
            <a:r>
              <a:rPr lang="en-US">
                <a:latin typeface="Times New Roman"/>
                <a:ea typeface="Times New Roman"/>
                <a:cs typeface="Times New Roman"/>
                <a:sym typeface="Times New Roman"/>
              </a:rPr>
              <a:t>keeping the phone </a:t>
            </a:r>
            <a:endParaRPr>
              <a:latin typeface="Times New Roman"/>
              <a:ea typeface="Times New Roman"/>
              <a:cs typeface="Times New Roman"/>
              <a:sym typeface="Times New Roman"/>
            </a:endParaRPr>
          </a:p>
        </p:txBody>
      </p:sp>
      <p:sp>
        <p:nvSpPr>
          <p:cNvPr id="220" name="Google Shape;220;p26"/>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Phone Camera</a:t>
            </a:r>
            <a:endParaRPr b="0">
              <a:solidFill>
                <a:srgbClr val="00B050"/>
              </a:solidFill>
            </a:endParaRPr>
          </a:p>
        </p:txBody>
      </p:sp>
      <p:pic>
        <p:nvPicPr>
          <p:cNvPr id="221" name="Google Shape;221;p26"/>
          <p:cNvPicPr preferRelativeResize="0"/>
          <p:nvPr/>
        </p:nvPicPr>
        <p:blipFill>
          <a:blip r:embed="rId3">
            <a:alphaModFix/>
          </a:blip>
          <a:stretch>
            <a:fillRect/>
          </a:stretch>
        </p:blipFill>
        <p:spPr>
          <a:xfrm>
            <a:off x="4092397" y="1414762"/>
            <a:ext cx="4320075" cy="4684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
        <p:nvSpPr>
          <p:cNvPr id="228" name="Google Shape;228;p27"/>
          <p:cNvSpPr txBox="1"/>
          <p:nvPr>
            <p:ph idx="2" type="body"/>
          </p:nvPr>
        </p:nvSpPr>
        <p:spPr>
          <a:xfrm>
            <a:off x="0" y="23265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Detecting Specific Wavelengths of Light using phone camera and OpenCV</a:t>
            </a:r>
            <a:endParaRPr>
              <a:solidFill>
                <a:srgbClr val="00B050"/>
              </a:solidFill>
            </a:endParaRPr>
          </a:p>
        </p:txBody>
      </p:sp>
      <p:pic>
        <p:nvPicPr>
          <p:cNvPr id="229" name="Google Shape;229;p27"/>
          <p:cNvPicPr preferRelativeResize="0"/>
          <p:nvPr/>
        </p:nvPicPr>
        <p:blipFill>
          <a:blip r:embed="rId3">
            <a:alphaModFix/>
          </a:blip>
          <a:stretch>
            <a:fillRect/>
          </a:stretch>
        </p:blipFill>
        <p:spPr>
          <a:xfrm>
            <a:off x="304794" y="1670900"/>
            <a:ext cx="7658383" cy="4526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Macrolens Images </a:t>
            </a:r>
            <a:endParaRPr/>
          </a:p>
        </p:txBody>
      </p:sp>
      <p:pic>
        <p:nvPicPr>
          <p:cNvPr id="236" name="Google Shape;236;p28"/>
          <p:cNvPicPr preferRelativeResize="0"/>
          <p:nvPr/>
        </p:nvPicPr>
        <p:blipFill>
          <a:blip r:embed="rId3">
            <a:alphaModFix/>
          </a:blip>
          <a:stretch>
            <a:fillRect/>
          </a:stretch>
        </p:blipFill>
        <p:spPr>
          <a:xfrm>
            <a:off x="399650" y="1524000"/>
            <a:ext cx="3293125" cy="2469825"/>
          </a:xfrm>
          <a:prstGeom prst="rect">
            <a:avLst/>
          </a:prstGeom>
          <a:noFill/>
          <a:ln>
            <a:noFill/>
          </a:ln>
        </p:spPr>
      </p:pic>
      <p:pic>
        <p:nvPicPr>
          <p:cNvPr id="237" name="Google Shape;237;p28"/>
          <p:cNvPicPr preferRelativeResize="0"/>
          <p:nvPr/>
        </p:nvPicPr>
        <p:blipFill>
          <a:blip r:embed="rId4">
            <a:alphaModFix/>
          </a:blip>
          <a:stretch>
            <a:fillRect/>
          </a:stretch>
        </p:blipFill>
        <p:spPr>
          <a:xfrm>
            <a:off x="4052975" y="1524000"/>
            <a:ext cx="3293125" cy="2469832"/>
          </a:xfrm>
          <a:prstGeom prst="rect">
            <a:avLst/>
          </a:prstGeom>
          <a:noFill/>
          <a:ln>
            <a:noFill/>
          </a:ln>
        </p:spPr>
      </p:pic>
      <p:pic>
        <p:nvPicPr>
          <p:cNvPr id="238" name="Google Shape;238;p28"/>
          <p:cNvPicPr preferRelativeResize="0"/>
          <p:nvPr/>
        </p:nvPicPr>
        <p:blipFill>
          <a:blip r:embed="rId5">
            <a:alphaModFix/>
          </a:blip>
          <a:stretch>
            <a:fillRect/>
          </a:stretch>
        </p:blipFill>
        <p:spPr>
          <a:xfrm>
            <a:off x="2897474" y="3993825"/>
            <a:ext cx="2361925" cy="2361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idx="1" type="body"/>
          </p:nvPr>
        </p:nvSpPr>
        <p:spPr>
          <a:xfrm>
            <a:off x="265825" y="1493837"/>
            <a:ext cx="8229600" cy="4526100"/>
          </a:xfrm>
          <a:prstGeom prst="rect">
            <a:avLst/>
          </a:prstGeom>
        </p:spPr>
        <p:txBody>
          <a:bodyPr anchorCtr="0" anchor="t" bIns="45700" lIns="91425" spcFirstLastPara="1" rIns="91425" wrap="square" tIns="45700">
            <a:noAutofit/>
          </a:bodyPr>
          <a:lstStyle/>
          <a:p>
            <a:pPr indent="-323850" lvl="0" marL="457200" rtl="0" algn="l">
              <a:spcBef>
                <a:spcPts val="480"/>
              </a:spcBef>
              <a:spcAft>
                <a:spcPts val="0"/>
              </a:spcAft>
              <a:buClr>
                <a:srgbClr val="303030"/>
              </a:buClr>
              <a:buSzPts val="1500"/>
              <a:buFont typeface="Times New Roman"/>
              <a:buAutoNum type="arabicPeriod"/>
            </a:pPr>
            <a:r>
              <a:rPr lang="en-US" sz="1500">
                <a:solidFill>
                  <a:srgbClr val="303030"/>
                </a:solidFill>
                <a:highlight>
                  <a:srgbClr val="FFFFFF"/>
                </a:highlight>
                <a:latin typeface="Times New Roman"/>
                <a:ea typeface="Times New Roman"/>
                <a:cs typeface="Times New Roman"/>
                <a:sym typeface="Times New Roman"/>
              </a:rPr>
              <a:t>Riaz A, Shreedhar B, Kamboj M, Natarajan S. Methylene blue as an early diagnostic marker for oral precancer and cancer. Springerplus. 2013 Dec;2(1):95. doi: 10.1186/2193-1801-2-95. Epub 2013 Mar 9. PMID: 23524482; PMCID: PMC3602613. </a:t>
            </a:r>
            <a:endParaRPr sz="1500">
              <a:solidFill>
                <a:srgbClr val="303030"/>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rgbClr val="303030"/>
              </a:buClr>
              <a:buSzPts val="1500"/>
              <a:buFont typeface="Times New Roman"/>
              <a:buAutoNum type="arabicPeriod"/>
            </a:pPr>
            <a:r>
              <a:rPr lang="en-US" sz="1500">
                <a:solidFill>
                  <a:srgbClr val="303030"/>
                </a:solidFill>
                <a:highlight>
                  <a:srgbClr val="FFFFFF"/>
                </a:highlight>
                <a:latin typeface="Times New Roman"/>
                <a:ea typeface="Times New Roman"/>
                <a:cs typeface="Times New Roman"/>
                <a:sym typeface="Times New Roman"/>
              </a:rPr>
              <a:t>Riaz, A., Shreedhar, B., Kamboj, M., &amp; Natarajan, S. (2013). Methylene blue as an early diagnostic marker for oral precancer and cancer. </a:t>
            </a:r>
            <a:r>
              <a:rPr i="1" lang="en-US" sz="1500">
                <a:solidFill>
                  <a:srgbClr val="303030"/>
                </a:solidFill>
                <a:highlight>
                  <a:srgbClr val="FFFFFF"/>
                </a:highlight>
                <a:latin typeface="Times New Roman"/>
                <a:ea typeface="Times New Roman"/>
                <a:cs typeface="Times New Roman"/>
                <a:sym typeface="Times New Roman"/>
              </a:rPr>
              <a:t>SpringerPlus</a:t>
            </a:r>
            <a:r>
              <a:rPr lang="en-US" sz="1500">
                <a:solidFill>
                  <a:srgbClr val="303030"/>
                </a:solidFill>
                <a:highlight>
                  <a:srgbClr val="FFFFFF"/>
                </a:highlight>
                <a:latin typeface="Times New Roman"/>
                <a:ea typeface="Times New Roman"/>
                <a:cs typeface="Times New Roman"/>
                <a:sym typeface="Times New Roman"/>
              </a:rPr>
              <a:t>, </a:t>
            </a:r>
            <a:r>
              <a:rPr i="1" lang="en-US" sz="1500">
                <a:solidFill>
                  <a:srgbClr val="303030"/>
                </a:solidFill>
                <a:highlight>
                  <a:srgbClr val="FFFFFF"/>
                </a:highlight>
                <a:latin typeface="Times New Roman"/>
                <a:ea typeface="Times New Roman"/>
                <a:cs typeface="Times New Roman"/>
                <a:sym typeface="Times New Roman"/>
              </a:rPr>
              <a:t>2</a:t>
            </a:r>
            <a:r>
              <a:rPr lang="en-US" sz="1500">
                <a:solidFill>
                  <a:srgbClr val="303030"/>
                </a:solidFill>
                <a:highlight>
                  <a:srgbClr val="FFFFFF"/>
                </a:highlight>
                <a:latin typeface="Times New Roman"/>
                <a:ea typeface="Times New Roman"/>
                <a:cs typeface="Times New Roman"/>
                <a:sym typeface="Times New Roman"/>
              </a:rPr>
              <a:t>(1), 95. </a:t>
            </a:r>
            <a:r>
              <a:rPr lang="en-US" sz="1500" u="sng">
                <a:solidFill>
                  <a:schemeClr val="hlink"/>
                </a:solidFill>
                <a:highlight>
                  <a:srgbClr val="FFFFFF"/>
                </a:highlight>
                <a:latin typeface="Times New Roman"/>
                <a:ea typeface="Times New Roman"/>
                <a:cs typeface="Times New Roman"/>
                <a:sym typeface="Times New Roman"/>
                <a:hlinkClick r:id="rId3"/>
              </a:rPr>
              <a:t>https://doi.org/10.1186/2193-1801-2-95</a:t>
            </a:r>
            <a:endParaRPr sz="1500">
              <a:solidFill>
                <a:srgbClr val="303030"/>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rgbClr val="303030"/>
              </a:buClr>
              <a:buSzPts val="1500"/>
              <a:buFont typeface="Times New Roman"/>
              <a:buAutoNum type="arabicPeriod"/>
            </a:pPr>
            <a:r>
              <a:rPr lang="en-US" sz="1500">
                <a:solidFill>
                  <a:srgbClr val="303030"/>
                </a:solidFill>
                <a:highlight>
                  <a:srgbClr val="FFFFFF"/>
                </a:highlight>
                <a:latin typeface="Times New Roman"/>
                <a:ea typeface="Times New Roman"/>
                <a:cs typeface="Times New Roman"/>
                <a:sym typeface="Times New Roman"/>
              </a:rPr>
              <a:t>Riaz, Akhtar et al. “Methylene blue as an early diagnostic marker for oral precancer and cancer.” </a:t>
            </a:r>
            <a:r>
              <a:rPr i="1" lang="en-US" sz="1500">
                <a:solidFill>
                  <a:srgbClr val="303030"/>
                </a:solidFill>
                <a:highlight>
                  <a:srgbClr val="FFFFFF"/>
                </a:highlight>
                <a:latin typeface="Times New Roman"/>
                <a:ea typeface="Times New Roman"/>
                <a:cs typeface="Times New Roman"/>
                <a:sym typeface="Times New Roman"/>
              </a:rPr>
              <a:t>SpringerPlus</a:t>
            </a:r>
            <a:r>
              <a:rPr lang="en-US" sz="1500">
                <a:solidFill>
                  <a:srgbClr val="303030"/>
                </a:solidFill>
                <a:highlight>
                  <a:srgbClr val="FFFFFF"/>
                </a:highlight>
                <a:latin typeface="Times New Roman"/>
                <a:ea typeface="Times New Roman"/>
                <a:cs typeface="Times New Roman"/>
                <a:sym typeface="Times New Roman"/>
              </a:rPr>
              <a:t> vol. 2,1 (2013): 95. doi:10.1186/2193-1801-2-95</a:t>
            </a:r>
            <a:endParaRPr sz="1500">
              <a:solidFill>
                <a:srgbClr val="303030"/>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rgbClr val="303030"/>
              </a:buClr>
              <a:buSzPts val="1500"/>
              <a:buFont typeface="Times New Roman"/>
              <a:buAutoNum type="arabicPeriod"/>
            </a:pPr>
            <a:r>
              <a:rPr lang="en-US" sz="1500">
                <a:solidFill>
                  <a:srgbClr val="303030"/>
                </a:solidFill>
                <a:highlight>
                  <a:srgbClr val="FFFFFF"/>
                </a:highlight>
                <a:latin typeface="Times New Roman"/>
                <a:ea typeface="Times New Roman"/>
                <a:cs typeface="Times New Roman"/>
                <a:sym typeface="Times New Roman"/>
              </a:rPr>
              <a:t>Riaz A, Shreedhar B, Kamboj M, Natarajan S. Methylene blue as an early diagnostic marker for oral precancer and cancer. </a:t>
            </a:r>
            <a:r>
              <a:rPr i="1" lang="en-US" sz="1500">
                <a:solidFill>
                  <a:srgbClr val="303030"/>
                </a:solidFill>
                <a:highlight>
                  <a:srgbClr val="FFFFFF"/>
                </a:highlight>
                <a:latin typeface="Times New Roman"/>
                <a:ea typeface="Times New Roman"/>
                <a:cs typeface="Times New Roman"/>
                <a:sym typeface="Times New Roman"/>
              </a:rPr>
              <a:t>Springerplus</a:t>
            </a:r>
            <a:r>
              <a:rPr lang="en-US" sz="1500">
                <a:solidFill>
                  <a:srgbClr val="303030"/>
                </a:solidFill>
                <a:highlight>
                  <a:srgbClr val="FFFFFF"/>
                </a:highlight>
                <a:latin typeface="Times New Roman"/>
                <a:ea typeface="Times New Roman"/>
                <a:cs typeface="Times New Roman"/>
                <a:sym typeface="Times New Roman"/>
              </a:rPr>
              <a:t>. 2013;2(1):95. doi:10.1186/2193-1801-2-95</a:t>
            </a:r>
            <a:endParaRPr sz="1500">
              <a:solidFill>
                <a:srgbClr val="303030"/>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rgbClr val="303030"/>
              </a:buClr>
              <a:buSzPts val="1500"/>
              <a:buFont typeface="Times New Roman"/>
              <a:buAutoNum type="arabicPeriod"/>
            </a:pPr>
            <a:r>
              <a:rPr lang="en-US" sz="1500">
                <a:solidFill>
                  <a:srgbClr val="303030"/>
                </a:solidFill>
                <a:highlight>
                  <a:srgbClr val="FFFFFF"/>
                </a:highlight>
                <a:latin typeface="Times New Roman"/>
                <a:ea typeface="Times New Roman"/>
                <a:cs typeface="Times New Roman"/>
                <a:sym typeface="Times New Roman"/>
              </a:rPr>
              <a:t>Gray M, Gold L, Burls A, Elley K, House K, Bromwich W, Bosworth M. The clinical effectiveness of toluidine blue dye as an adjunct to oral cancer screening in general dental practice. A West Midlands Development and Evaluation Service Report. 2000 Dec;2000:57.</a:t>
            </a:r>
            <a:endParaRPr sz="1500">
              <a:solidFill>
                <a:srgbClr val="303030"/>
              </a:solidFill>
              <a:highlight>
                <a:srgbClr val="FFFFFF"/>
              </a:highlight>
              <a:latin typeface="Times New Roman"/>
              <a:ea typeface="Times New Roman"/>
              <a:cs typeface="Times New Roman"/>
              <a:sym typeface="Times New Roman"/>
            </a:endParaRPr>
          </a:p>
          <a:p>
            <a:pPr indent="-336550" lvl="0" marL="457200" rtl="0" algn="l">
              <a:spcBef>
                <a:spcPts val="0"/>
              </a:spcBef>
              <a:spcAft>
                <a:spcPts val="0"/>
              </a:spcAft>
              <a:buClr>
                <a:srgbClr val="303030"/>
              </a:buClr>
              <a:buSzPts val="1700"/>
              <a:buFont typeface="Times New Roman"/>
              <a:buAutoNum type="arabicPeriod"/>
            </a:pPr>
            <a:r>
              <a:rPr lang="en-US" sz="1500">
                <a:latin typeface="Times New Roman"/>
                <a:ea typeface="Times New Roman"/>
                <a:cs typeface="Times New Roman"/>
                <a:sym typeface="Times New Roman"/>
              </a:rPr>
              <a:t>Gray, M., Gold, L., Burls, A., Elley, K., House, K., Bromwich, W., &amp; Bosworth, M. (2000). The clinical effectiveness of toluidine blue dye as an adjunct to oral cancer screening in general dental practice. </a:t>
            </a:r>
            <a:r>
              <a:rPr i="1" lang="en-US" sz="1500">
                <a:latin typeface="Times New Roman"/>
                <a:ea typeface="Times New Roman"/>
                <a:cs typeface="Times New Roman"/>
                <a:sym typeface="Times New Roman"/>
              </a:rPr>
              <a:t>A West Midlands Development and Evaluation Service Report</a:t>
            </a:r>
            <a:r>
              <a:rPr lang="en-US" sz="1500">
                <a:latin typeface="Times New Roman"/>
                <a:ea typeface="Times New Roman"/>
                <a:cs typeface="Times New Roman"/>
                <a:sym typeface="Times New Roman"/>
              </a:rPr>
              <a:t>, </a:t>
            </a:r>
            <a:r>
              <a:rPr i="1" lang="en-US" sz="1500">
                <a:latin typeface="Times New Roman"/>
                <a:ea typeface="Times New Roman"/>
                <a:cs typeface="Times New Roman"/>
                <a:sym typeface="Times New Roman"/>
              </a:rPr>
              <a:t>2000</a:t>
            </a:r>
            <a:r>
              <a:rPr lang="en-US" sz="1500">
                <a:latin typeface="Times New Roman"/>
                <a:ea typeface="Times New Roman"/>
                <a:cs typeface="Times New Roman"/>
                <a:sym typeface="Times New Roman"/>
              </a:rPr>
              <a:t>, 57.</a:t>
            </a:r>
            <a:endParaRPr sz="1500">
              <a:latin typeface="Times New Roman"/>
              <a:ea typeface="Times New Roman"/>
              <a:cs typeface="Times New Roman"/>
              <a:sym typeface="Times New Roman"/>
            </a:endParaRPr>
          </a:p>
          <a:p>
            <a:pPr indent="-336550" lvl="0" marL="457200" rtl="0" algn="l">
              <a:spcBef>
                <a:spcPts val="0"/>
              </a:spcBef>
              <a:spcAft>
                <a:spcPts val="0"/>
              </a:spcAft>
              <a:buClr>
                <a:srgbClr val="303030"/>
              </a:buClr>
              <a:buSzPts val="1700"/>
              <a:buFont typeface="Times New Roman"/>
              <a:buAutoNum type="arabicPeriod"/>
            </a:pPr>
            <a:r>
              <a:rPr lang="en-US" sz="1500">
                <a:latin typeface="Times New Roman"/>
                <a:ea typeface="Times New Roman"/>
                <a:cs typeface="Times New Roman"/>
                <a:sym typeface="Times New Roman"/>
              </a:rPr>
              <a:t>Jeremy D. Meier, D. Gregory Farwell, Yinghua Sun, Jennifer Phipps, Nisa Hatami, Laura Marcu, Yang Sun, Fluorescence lifetime imaging microscopy in oral cancer, Otolaryngology - Head and Neck Surgery, Volume 141, Issue 3, Supplement 1, 2009, Page P51, ISSN 0194-5998, https://doi.org/10.1016/j.otohns.2009.06.153.</a:t>
            </a:r>
            <a:endParaRPr sz="1500">
              <a:latin typeface="Times New Roman"/>
              <a:ea typeface="Times New Roman"/>
              <a:cs typeface="Times New Roman"/>
              <a:sym typeface="Times New Roman"/>
            </a:endParaRPr>
          </a:p>
        </p:txBody>
      </p:sp>
      <p:sp>
        <p:nvSpPr>
          <p:cNvPr id="245" name="Google Shape;245;p29"/>
          <p:cNvSpPr txBox="1"/>
          <p:nvPr>
            <p:ph idx="2" type="body"/>
          </p:nvPr>
        </p:nvSpPr>
        <p:spPr>
          <a:xfrm>
            <a:off x="503100" y="350825"/>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700">
                <a:latin typeface="Times New Roman"/>
                <a:ea typeface="Times New Roman"/>
                <a:cs typeface="Times New Roman"/>
                <a:sym typeface="Times New Roman"/>
              </a:rPr>
              <a:t>References</a:t>
            </a:r>
            <a:endParaRPr sz="21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idx="1" type="body"/>
          </p:nvPr>
        </p:nvSpPr>
        <p:spPr>
          <a:xfrm>
            <a:off x="835500" y="2664307"/>
            <a:ext cx="7473000" cy="19305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b="1" lang="en-US" sz="3800">
                <a:latin typeface="Nunito"/>
                <a:ea typeface="Nunito"/>
                <a:cs typeface="Nunito"/>
                <a:sym typeface="Nunito"/>
              </a:rPr>
              <a:t>Thank You</a:t>
            </a:r>
            <a:endParaRPr b="1" sz="3800">
              <a:latin typeface="Nunito"/>
              <a:ea typeface="Nunito"/>
              <a:cs typeface="Nunito"/>
              <a:sym typeface="Nunito"/>
            </a:endParaRPr>
          </a:p>
          <a:p>
            <a:pPr indent="0" lvl="0" marL="0" rtl="0" algn="ctr">
              <a:spcBef>
                <a:spcPts val="480"/>
              </a:spcBef>
              <a:spcAft>
                <a:spcPts val="0"/>
              </a:spcAft>
              <a:buNone/>
            </a:pPr>
            <a:r>
              <a:rPr b="1" lang="en-US" sz="3800">
                <a:latin typeface="Nunito"/>
                <a:ea typeface="Nunito"/>
                <a:cs typeface="Nunito"/>
                <a:sym typeface="Nunito"/>
              </a:rPr>
              <a:t>Respected Faculty</a:t>
            </a:r>
            <a:endParaRPr b="1" sz="38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6"/>
          <p:cNvSpPr txBox="1"/>
          <p:nvPr>
            <p:ph idx="2" type="body"/>
          </p:nvPr>
        </p:nvSpPr>
        <p:spPr>
          <a:xfrm>
            <a:off x="152400" y="381000"/>
            <a:ext cx="8915400" cy="1143000"/>
          </a:xfrm>
          <a:prstGeom prst="rect">
            <a:avLst/>
          </a:prstGeom>
          <a:noFill/>
          <a:ln>
            <a:noFill/>
          </a:ln>
        </p:spPr>
        <p:txBody>
          <a:bodyPr anchorCtr="0" anchor="ctr" bIns="45700" lIns="91425" spcFirstLastPara="1" rIns="91425" wrap="square" tIns="45700">
            <a:noAutofit/>
          </a:bodyPr>
          <a:lstStyle/>
          <a:p>
            <a:pPr indent="0" lvl="0" marL="0" rtl="0" algn="l">
              <a:lnSpc>
                <a:spcPct val="112500"/>
              </a:lnSpc>
              <a:spcBef>
                <a:spcPts val="0"/>
              </a:spcBef>
              <a:spcAft>
                <a:spcPts val="0"/>
              </a:spcAft>
              <a:buClr>
                <a:srgbClr val="00B050"/>
              </a:buClr>
              <a:buSzPts val="3200"/>
              <a:buNone/>
            </a:pPr>
            <a:r>
              <a:rPr lang="en-US">
                <a:solidFill>
                  <a:srgbClr val="00B050"/>
                </a:solidFill>
              </a:rPr>
              <a:t> Fluorescent Sensor</a:t>
            </a:r>
            <a:endParaRPr>
              <a:solidFill>
                <a:srgbClr val="00B050"/>
              </a:solidFill>
            </a:endParaRPr>
          </a:p>
        </p:txBody>
      </p:sp>
      <p:sp>
        <p:nvSpPr>
          <p:cNvPr id="64" name="Google Shape;64;p6"/>
          <p:cNvSpPr txBox="1"/>
          <p:nvPr>
            <p:ph idx="10" type="dt"/>
          </p:nvPr>
        </p:nvSpPr>
        <p:spPr>
          <a:xfrm>
            <a:off x="76200" y="6477000"/>
            <a:ext cx="9144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25-Nov-20</a:t>
            </a:r>
            <a:endParaRPr/>
          </a:p>
        </p:txBody>
      </p:sp>
      <p:sp>
        <p:nvSpPr>
          <p:cNvPr id="65" name="Google Shape;65;p6"/>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457200" rtl="0" algn="l">
              <a:lnSpc>
                <a:spcPct val="130000"/>
              </a:lnSpc>
              <a:spcBef>
                <a:spcPts val="0"/>
              </a:spcBef>
              <a:spcAft>
                <a:spcPts val="0"/>
              </a:spcAft>
              <a:buClr>
                <a:schemeClr val="dk1"/>
              </a:buClr>
              <a:buSzPts val="1100"/>
              <a:buFont typeface="Arial"/>
              <a:buNone/>
            </a:pPr>
            <a:r>
              <a:rPr lang="en-US" sz="2500">
                <a:latin typeface="Times New Roman"/>
                <a:ea typeface="Times New Roman"/>
                <a:cs typeface="Times New Roman"/>
                <a:sym typeface="Times New Roman"/>
              </a:rPr>
              <a:t>A fluorescent sensor is the complete optical sensing device: </a:t>
            </a:r>
            <a:endParaRPr sz="2500">
              <a:latin typeface="Times New Roman"/>
              <a:ea typeface="Times New Roman"/>
              <a:cs typeface="Times New Roman"/>
              <a:sym typeface="Times New Roman"/>
            </a:endParaRPr>
          </a:p>
          <a:p>
            <a:pPr indent="0" lvl="0" marL="457200" rtl="0" algn="l">
              <a:lnSpc>
                <a:spcPct val="130000"/>
              </a:lnSpc>
              <a:spcBef>
                <a:spcPts val="0"/>
              </a:spcBef>
              <a:spcAft>
                <a:spcPts val="0"/>
              </a:spcAft>
              <a:buClr>
                <a:schemeClr val="dk1"/>
              </a:buClr>
              <a:buSzPts val="1100"/>
              <a:buFont typeface="Arial"/>
              <a:buNone/>
            </a:pPr>
            <a:r>
              <a:rPr lang="en-US" sz="2500">
                <a:latin typeface="Times New Roman"/>
                <a:ea typeface="Times New Roman"/>
                <a:cs typeface="Times New Roman"/>
                <a:sym typeface="Times New Roman"/>
              </a:rPr>
              <a:t>• the light source </a:t>
            </a:r>
            <a:endParaRPr sz="2500">
              <a:latin typeface="Times New Roman"/>
              <a:ea typeface="Times New Roman"/>
              <a:cs typeface="Times New Roman"/>
              <a:sym typeface="Times New Roman"/>
            </a:endParaRPr>
          </a:p>
          <a:p>
            <a:pPr indent="0" lvl="0" marL="457200" rtl="0" algn="l">
              <a:lnSpc>
                <a:spcPct val="130000"/>
              </a:lnSpc>
              <a:spcBef>
                <a:spcPts val="0"/>
              </a:spcBef>
              <a:spcAft>
                <a:spcPts val="0"/>
              </a:spcAft>
              <a:buNone/>
            </a:pPr>
            <a:r>
              <a:rPr lang="en-US" sz="2500">
                <a:latin typeface="Times New Roman"/>
                <a:ea typeface="Times New Roman"/>
                <a:cs typeface="Times New Roman"/>
                <a:sym typeface="Times New Roman"/>
              </a:rPr>
              <a:t>• the analyte-responsive (supra)molecular moiety properly immobilized</a:t>
            </a:r>
            <a:endParaRPr sz="2500">
              <a:latin typeface="Times New Roman"/>
              <a:ea typeface="Times New Roman"/>
              <a:cs typeface="Times New Roman"/>
              <a:sym typeface="Times New Roman"/>
            </a:endParaRPr>
          </a:p>
          <a:p>
            <a:pPr indent="0" lvl="0" marL="457200" rtl="0" algn="l">
              <a:lnSpc>
                <a:spcPct val="130000"/>
              </a:lnSpc>
              <a:spcBef>
                <a:spcPts val="0"/>
              </a:spcBef>
              <a:spcAft>
                <a:spcPts val="0"/>
              </a:spcAft>
              <a:buNone/>
            </a:pPr>
            <a:r>
              <a:rPr lang="en-US" sz="2500">
                <a:latin typeface="Times New Roman"/>
                <a:ea typeface="Times New Roman"/>
                <a:cs typeface="Times New Roman"/>
                <a:sym typeface="Times New Roman"/>
              </a:rPr>
              <a:t>• the optical system</a:t>
            </a:r>
            <a:endParaRPr sz="2500">
              <a:latin typeface="Times New Roman"/>
              <a:ea typeface="Times New Roman"/>
              <a:cs typeface="Times New Roman"/>
              <a:sym typeface="Times New Roman"/>
            </a:endParaRPr>
          </a:p>
          <a:p>
            <a:pPr indent="0" lvl="0" marL="457200" rtl="0" algn="l">
              <a:lnSpc>
                <a:spcPct val="130000"/>
              </a:lnSpc>
              <a:spcBef>
                <a:spcPts val="0"/>
              </a:spcBef>
              <a:spcAft>
                <a:spcPts val="0"/>
              </a:spcAft>
              <a:buNone/>
            </a:pPr>
            <a:r>
              <a:rPr lang="en-US" sz="2500">
                <a:latin typeface="Times New Roman"/>
                <a:ea typeface="Times New Roman"/>
                <a:cs typeface="Times New Roman"/>
                <a:sym typeface="Times New Roman"/>
              </a:rPr>
              <a:t>• the light detector (photomultiplier or photodiode)  </a:t>
            </a:r>
            <a:endParaRPr sz="2500">
              <a:latin typeface="Times New Roman"/>
              <a:ea typeface="Times New Roman"/>
              <a:cs typeface="Times New Roman"/>
              <a:sym typeface="Times New Roman"/>
            </a:endParaRPr>
          </a:p>
          <a:p>
            <a:pPr indent="0" lvl="0" marL="457200" rtl="0" algn="l">
              <a:lnSpc>
                <a:spcPct val="130000"/>
              </a:lnSpc>
              <a:spcBef>
                <a:spcPts val="0"/>
              </a:spcBef>
              <a:spcAft>
                <a:spcPts val="0"/>
              </a:spcAft>
              <a:buClr>
                <a:schemeClr val="dk1"/>
              </a:buClr>
              <a:buSzPts val="1100"/>
              <a:buFont typeface="Arial"/>
              <a:buNone/>
            </a:pPr>
            <a:r>
              <a:rPr lang="en-US" sz="2500">
                <a:latin typeface="Times New Roman"/>
                <a:ea typeface="Times New Roman"/>
                <a:cs typeface="Times New Roman"/>
                <a:sym typeface="Times New Roman"/>
              </a:rPr>
              <a:t>• appropriate electronics for displaying the signal.</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7"/>
          <p:cNvSpPr txBox="1"/>
          <p:nvPr>
            <p:ph idx="1" type="body"/>
          </p:nvPr>
        </p:nvSpPr>
        <p:spPr>
          <a:xfrm>
            <a:off x="457200" y="2100512"/>
            <a:ext cx="8229600" cy="45261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Clr>
                <a:schemeClr val="dk1"/>
              </a:buClr>
              <a:buSzPts val="1100"/>
              <a:buFont typeface="Arial"/>
              <a:buNone/>
            </a:pPr>
            <a:r>
              <a:rPr lang="en-US" sz="1900">
                <a:highlight>
                  <a:srgbClr val="FFFFFF"/>
                </a:highlight>
                <a:latin typeface="Times New Roman"/>
                <a:ea typeface="Times New Roman"/>
                <a:cs typeface="Times New Roman"/>
                <a:sym typeface="Times New Roman"/>
              </a:rPr>
              <a:t>To comprehend Photodiodes, we must first grasp what a diode is. I won't go into great detail here, but a diode is a component that only enables current to flow in one way ( only in forward bias ). When the current is blocked by a reverse biassed diode.</a:t>
            </a:r>
            <a:endParaRPr sz="1900">
              <a:highlight>
                <a:srgbClr val="FFFFFF"/>
              </a:highlight>
              <a:latin typeface="Times New Roman"/>
              <a:ea typeface="Times New Roman"/>
              <a:cs typeface="Times New Roman"/>
              <a:sym typeface="Times New Roman"/>
            </a:endParaRPr>
          </a:p>
          <a:p>
            <a:pPr indent="0" lvl="0" marL="0" rtl="0" algn="ctr">
              <a:spcBef>
                <a:spcPts val="480"/>
              </a:spcBef>
              <a:spcAft>
                <a:spcPts val="0"/>
              </a:spcAft>
              <a:buClr>
                <a:schemeClr val="dk1"/>
              </a:buClr>
              <a:buSzPts val="1100"/>
              <a:buFont typeface="Arial"/>
              <a:buNone/>
            </a:pPr>
            <a:r>
              <a:rPr lang="en-US" sz="1900">
                <a:highlight>
                  <a:srgbClr val="FFFFFF"/>
                </a:highlight>
                <a:latin typeface="Times New Roman"/>
                <a:ea typeface="Times New Roman"/>
                <a:cs typeface="Times New Roman"/>
                <a:sym typeface="Times New Roman"/>
              </a:rPr>
              <a:t>When it comes to photodiodes, they have the similar property of allowing current to flow when forward biassed. When reverse biassed, however, it resists current until light strikes it. When light strikes a photodiode, current begins to flow through it, which is proportional to the intensity of the incident light. When current passes through the Photodiode, a voltage is created across it, which we will use in our circuit to detect incident light.</a:t>
            </a:r>
            <a:endParaRPr sz="3050">
              <a:highlight>
                <a:srgbClr val="FFFFFF"/>
              </a:highlight>
              <a:latin typeface="Times New Roman"/>
              <a:ea typeface="Times New Roman"/>
              <a:cs typeface="Times New Roman"/>
              <a:sym typeface="Times New Roman"/>
            </a:endParaRPr>
          </a:p>
        </p:txBody>
      </p:sp>
      <p:sp>
        <p:nvSpPr>
          <p:cNvPr id="72" name="Google Shape;72;p7"/>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Working of a PhotoDiode</a:t>
            </a:r>
            <a:endParaRPr>
              <a:solidFill>
                <a:srgbClr val="00B05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8"/>
          <p:cNvSpPr txBox="1"/>
          <p:nvPr>
            <p:ph idx="1" type="body"/>
          </p:nvPr>
        </p:nvSpPr>
        <p:spPr>
          <a:xfrm>
            <a:off x="383200" y="1524012"/>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101141"/>
              </a:buClr>
              <a:buSzPts val="2400"/>
              <a:buFont typeface="Arial"/>
              <a:buNone/>
            </a:pPr>
            <a:r>
              <a:t/>
            </a:r>
            <a:endParaRPr/>
          </a:p>
          <a:p>
            <a:pPr indent="-342900" lvl="0" marL="342900" marR="0" rtl="0" algn="l">
              <a:lnSpc>
                <a:spcPct val="100000"/>
              </a:lnSpc>
              <a:spcBef>
                <a:spcPts val="360"/>
              </a:spcBef>
              <a:spcAft>
                <a:spcPts val="0"/>
              </a:spcAft>
              <a:buClr>
                <a:srgbClr val="101141"/>
              </a:buClr>
              <a:buSzPts val="1800"/>
              <a:buFont typeface="Arial"/>
              <a:buNone/>
            </a:pPr>
            <a:r>
              <a:rPr lang="en-US" sz="1800"/>
              <a:t>The cost of making a Photodiode circuit will depend on the following factors :-</a:t>
            </a:r>
            <a:endParaRPr sz="1800"/>
          </a:p>
          <a:p>
            <a:pPr indent="-342900" lvl="0" marL="342900" marR="0" rtl="0" algn="l">
              <a:lnSpc>
                <a:spcPct val="100000"/>
              </a:lnSpc>
              <a:spcBef>
                <a:spcPts val="360"/>
              </a:spcBef>
              <a:spcAft>
                <a:spcPts val="0"/>
              </a:spcAft>
              <a:buClr>
                <a:srgbClr val="101141"/>
              </a:buClr>
              <a:buSzPts val="1800"/>
              <a:buFont typeface="Arial"/>
              <a:buNone/>
            </a:pPr>
            <a:r>
              <a:t/>
            </a:r>
            <a:endParaRPr sz="1800"/>
          </a:p>
          <a:p>
            <a:pPr indent="-342900" lvl="0" marL="342900" marR="0" rtl="0" algn="l">
              <a:lnSpc>
                <a:spcPct val="100000"/>
              </a:lnSpc>
              <a:spcBef>
                <a:spcPts val="360"/>
              </a:spcBef>
              <a:spcAft>
                <a:spcPts val="0"/>
              </a:spcAft>
              <a:buClr>
                <a:srgbClr val="101141"/>
              </a:buClr>
              <a:buSzPts val="1800"/>
              <a:buFont typeface="Arial"/>
              <a:buNone/>
            </a:pPr>
            <a:r>
              <a:rPr b="1" lang="en-US" sz="1800"/>
              <a:t>The photodiode parameters: </a:t>
            </a:r>
            <a:endParaRPr b="1" sz="1800"/>
          </a:p>
          <a:p>
            <a:pPr indent="-342900" lvl="0" marL="342900" marR="0" rtl="0" algn="l">
              <a:lnSpc>
                <a:spcPct val="100000"/>
              </a:lnSpc>
              <a:spcBef>
                <a:spcPts val="360"/>
              </a:spcBef>
              <a:spcAft>
                <a:spcPts val="0"/>
              </a:spcAft>
              <a:buClr>
                <a:srgbClr val="101141"/>
              </a:buClr>
              <a:buSzPts val="1800"/>
              <a:buFont typeface="Arial"/>
              <a:buNone/>
            </a:pPr>
            <a:r>
              <a:rPr b="1" lang="en-US" sz="1800"/>
              <a:t>Responsivity:</a:t>
            </a:r>
            <a:r>
              <a:rPr lang="en-US" sz="1800"/>
              <a:t> </a:t>
            </a:r>
            <a:endParaRPr sz="1800"/>
          </a:p>
          <a:p>
            <a:pPr indent="-342900" lvl="0" marL="342900" marR="0" rtl="0" algn="l">
              <a:lnSpc>
                <a:spcPct val="100000"/>
              </a:lnSpc>
              <a:spcBef>
                <a:spcPts val="360"/>
              </a:spcBef>
              <a:spcAft>
                <a:spcPts val="0"/>
              </a:spcAft>
              <a:buClr>
                <a:srgbClr val="101141"/>
              </a:buClr>
              <a:buSzPts val="1800"/>
              <a:buFont typeface="Arial"/>
              <a:buNone/>
            </a:pPr>
            <a:r>
              <a:rPr b="1" lang="en-US" sz="1700"/>
              <a:t>Saturation current</a:t>
            </a:r>
            <a:r>
              <a:rPr lang="en-US" sz="1700"/>
              <a:t>:  	</a:t>
            </a:r>
            <a:endParaRPr sz="1700"/>
          </a:p>
          <a:p>
            <a:pPr indent="-342900" lvl="0" marL="342900" marR="0" rtl="0" algn="l">
              <a:lnSpc>
                <a:spcPct val="100000"/>
              </a:lnSpc>
              <a:spcBef>
                <a:spcPts val="360"/>
              </a:spcBef>
              <a:spcAft>
                <a:spcPts val="0"/>
              </a:spcAft>
              <a:buClr>
                <a:srgbClr val="101141"/>
              </a:buClr>
              <a:buSzPts val="1800"/>
              <a:buFont typeface="Arial"/>
              <a:buNone/>
            </a:pPr>
            <a:r>
              <a:rPr b="1" lang="en-US" sz="1700"/>
              <a:t>Terminal capacitance</a:t>
            </a:r>
            <a:r>
              <a:rPr lang="en-US" sz="1700"/>
              <a:t>:  	</a:t>
            </a:r>
            <a:endParaRPr sz="1700"/>
          </a:p>
          <a:p>
            <a:pPr indent="-342900" lvl="0" marL="342900" marR="0" rtl="0" algn="l">
              <a:lnSpc>
                <a:spcPct val="100000"/>
              </a:lnSpc>
              <a:spcBef>
                <a:spcPts val="360"/>
              </a:spcBef>
              <a:spcAft>
                <a:spcPts val="0"/>
              </a:spcAft>
              <a:buClr>
                <a:srgbClr val="101141"/>
              </a:buClr>
              <a:buSzPts val="1800"/>
              <a:buFont typeface="Arial"/>
              <a:buNone/>
            </a:pPr>
            <a:r>
              <a:rPr b="1" lang="en-US" sz="1700"/>
              <a:t>Responsivity temperature coefficient</a:t>
            </a:r>
            <a:r>
              <a:rPr lang="en-US" sz="1700"/>
              <a:t>: </a:t>
            </a:r>
            <a:r>
              <a:rPr lang="en-US" sz="1100"/>
              <a:t> </a:t>
            </a:r>
            <a:endParaRPr sz="1100"/>
          </a:p>
          <a:p>
            <a:pPr indent="-342900" lvl="0" marL="342900" marR="0" rtl="0" algn="l">
              <a:lnSpc>
                <a:spcPct val="100000"/>
              </a:lnSpc>
              <a:spcBef>
                <a:spcPts val="360"/>
              </a:spcBef>
              <a:spcAft>
                <a:spcPts val="0"/>
              </a:spcAft>
              <a:buClr>
                <a:srgbClr val="101141"/>
              </a:buClr>
              <a:buSzPts val="1800"/>
              <a:buFont typeface="Arial"/>
              <a:buNone/>
            </a:pPr>
            <a:r>
              <a:rPr b="1" lang="en-US" sz="1800"/>
              <a:t>Shunt resistance</a:t>
            </a:r>
            <a:r>
              <a:rPr lang="en-US" sz="1100"/>
              <a:t>	</a:t>
            </a:r>
            <a:endParaRPr sz="1100"/>
          </a:p>
          <a:p>
            <a:pPr indent="-342900" lvl="0" marL="342900" marR="0" rtl="0" algn="l">
              <a:lnSpc>
                <a:spcPct val="100000"/>
              </a:lnSpc>
              <a:spcBef>
                <a:spcPts val="360"/>
              </a:spcBef>
              <a:spcAft>
                <a:spcPts val="0"/>
              </a:spcAft>
              <a:buClr>
                <a:srgbClr val="101141"/>
              </a:buClr>
              <a:buSzPts val="1800"/>
              <a:buFont typeface="Arial"/>
              <a:buNone/>
            </a:pPr>
            <a:r>
              <a:t/>
            </a:r>
            <a:endParaRPr sz="1800"/>
          </a:p>
          <a:p>
            <a:pPr indent="-342900" lvl="0" marL="342900" marR="0" rtl="0" algn="l">
              <a:lnSpc>
                <a:spcPct val="100000"/>
              </a:lnSpc>
              <a:spcBef>
                <a:spcPts val="360"/>
              </a:spcBef>
              <a:spcAft>
                <a:spcPts val="0"/>
              </a:spcAft>
              <a:buClr>
                <a:srgbClr val="101141"/>
              </a:buClr>
              <a:buSzPts val="1800"/>
              <a:buFont typeface="Arial"/>
              <a:buNone/>
            </a:pPr>
            <a:r>
              <a:t/>
            </a:r>
            <a:endParaRPr sz="1800"/>
          </a:p>
        </p:txBody>
      </p:sp>
      <p:sp>
        <p:nvSpPr>
          <p:cNvPr id="78" name="Google Shape;78;p8"/>
          <p:cNvSpPr txBox="1"/>
          <p:nvPr>
            <p:ph idx="2" type="body"/>
          </p:nvPr>
        </p:nvSpPr>
        <p:spPr>
          <a:xfrm>
            <a:off x="152400" y="381000"/>
            <a:ext cx="8915400" cy="1143000"/>
          </a:xfrm>
          <a:prstGeom prst="rect">
            <a:avLst/>
          </a:prstGeom>
          <a:noFill/>
          <a:ln>
            <a:noFill/>
          </a:ln>
        </p:spPr>
        <p:txBody>
          <a:bodyPr anchorCtr="0" anchor="ctr" bIns="45700" lIns="91425" spcFirstLastPara="1" rIns="91425" wrap="square" tIns="45700">
            <a:noAutofit/>
          </a:bodyPr>
          <a:lstStyle/>
          <a:p>
            <a:pPr indent="0" lvl="0" marL="0" rtl="0" algn="l">
              <a:lnSpc>
                <a:spcPct val="112500"/>
              </a:lnSpc>
              <a:spcBef>
                <a:spcPts val="0"/>
              </a:spcBef>
              <a:spcAft>
                <a:spcPts val="0"/>
              </a:spcAft>
              <a:buClr>
                <a:srgbClr val="00B050"/>
              </a:buClr>
              <a:buSzPts val="3200"/>
              <a:buNone/>
            </a:pPr>
            <a:r>
              <a:rPr lang="en-US">
                <a:solidFill>
                  <a:srgbClr val="00B050"/>
                </a:solidFill>
              </a:rPr>
              <a:t>Photodiode Circuit</a:t>
            </a:r>
            <a:endParaRPr>
              <a:solidFill>
                <a:srgbClr val="00B050"/>
              </a:solidFill>
            </a:endParaRPr>
          </a:p>
        </p:txBody>
      </p:sp>
      <p:sp>
        <p:nvSpPr>
          <p:cNvPr id="79" name="Google Shape;79;p8"/>
          <p:cNvSpPr txBox="1"/>
          <p:nvPr>
            <p:ph idx="10" type="dt"/>
          </p:nvPr>
        </p:nvSpPr>
        <p:spPr>
          <a:xfrm>
            <a:off x="76200" y="6477000"/>
            <a:ext cx="9144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25-Nov-20</a:t>
            </a:r>
            <a:endParaRPr/>
          </a:p>
        </p:txBody>
      </p:sp>
      <p:pic>
        <p:nvPicPr>
          <p:cNvPr id="80" name="Google Shape;80;p8"/>
          <p:cNvPicPr preferRelativeResize="0"/>
          <p:nvPr/>
        </p:nvPicPr>
        <p:blipFill>
          <a:blip r:embed="rId3">
            <a:alphaModFix/>
          </a:blip>
          <a:stretch>
            <a:fillRect/>
          </a:stretch>
        </p:blipFill>
        <p:spPr>
          <a:xfrm>
            <a:off x="4571999" y="3016850"/>
            <a:ext cx="4093575" cy="295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9"/>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We studied different methods to diagnose oral cancer such as:</a:t>
            </a:r>
            <a:endParaRPr/>
          </a:p>
          <a:p>
            <a:pPr indent="-381000" lvl="0" marL="457200" rtl="0" algn="l">
              <a:spcBef>
                <a:spcPts val="480"/>
              </a:spcBef>
              <a:spcAft>
                <a:spcPts val="0"/>
              </a:spcAft>
              <a:buSzPts val="2400"/>
              <a:buChar char="●"/>
            </a:pPr>
            <a:r>
              <a:rPr lang="en-US"/>
              <a:t>Development of a fluorescent microscope.</a:t>
            </a:r>
            <a:endParaRPr/>
          </a:p>
          <a:p>
            <a:pPr indent="-381000" lvl="0" marL="457200" rtl="0" algn="l">
              <a:spcBef>
                <a:spcPts val="0"/>
              </a:spcBef>
              <a:spcAft>
                <a:spcPts val="0"/>
              </a:spcAft>
              <a:buSzPts val="2400"/>
              <a:buChar char="●"/>
            </a:pPr>
            <a:r>
              <a:rPr lang="en-US"/>
              <a:t>Mobile microscopy as a screening tool for oral cancer.</a:t>
            </a:r>
            <a:endParaRPr/>
          </a:p>
          <a:p>
            <a:pPr indent="-381000" lvl="0" marL="457200" rtl="0" algn="l">
              <a:spcBef>
                <a:spcPts val="0"/>
              </a:spcBef>
              <a:spcAft>
                <a:spcPts val="0"/>
              </a:spcAft>
              <a:buSzPts val="2400"/>
              <a:buChar char="●"/>
            </a:pPr>
            <a:r>
              <a:rPr lang="en-US"/>
              <a:t>Salivary diagnostics.</a:t>
            </a:r>
            <a:endParaRPr/>
          </a:p>
          <a:p>
            <a:pPr indent="-381000" lvl="0" marL="457200" rtl="0" algn="l">
              <a:spcBef>
                <a:spcPts val="0"/>
              </a:spcBef>
              <a:spcAft>
                <a:spcPts val="0"/>
              </a:spcAft>
              <a:buSzPts val="2400"/>
              <a:buChar char="●"/>
            </a:pPr>
            <a:r>
              <a:rPr lang="en-US"/>
              <a:t>Point of care model for diagnostics.</a:t>
            </a:r>
            <a:endParaRPr/>
          </a:p>
          <a:p>
            <a:pPr indent="0" lvl="0" marL="0" rtl="0" algn="l">
              <a:spcBef>
                <a:spcPts val="480"/>
              </a:spcBef>
              <a:spcAft>
                <a:spcPts val="0"/>
              </a:spcAft>
              <a:buNone/>
            </a:pPr>
            <a:r>
              <a:t/>
            </a:r>
            <a:endParaRPr/>
          </a:p>
        </p:txBody>
      </p:sp>
      <p:sp>
        <p:nvSpPr>
          <p:cNvPr id="87" name="Google Shape;87;p9"/>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Pre-midsem part</a:t>
            </a:r>
            <a:endParaRPr>
              <a:solidFill>
                <a:srgbClr val="00B05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0"/>
          <p:cNvSpPr txBox="1"/>
          <p:nvPr>
            <p:ph idx="1" type="body"/>
          </p:nvPr>
        </p:nvSpPr>
        <p:spPr>
          <a:xfrm>
            <a:off x="304800" y="1493837"/>
            <a:ext cx="8229600" cy="45261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Use of single LED type for a specific wavelength binds it to using only one type of dye. </a:t>
            </a:r>
            <a:endParaRPr/>
          </a:p>
          <a:p>
            <a:pPr indent="0" lvl="0" marL="457200" rtl="0" algn="l">
              <a:spcBef>
                <a:spcPts val="480"/>
              </a:spcBef>
              <a:spcAft>
                <a:spcPts val="0"/>
              </a:spcAft>
              <a:buNone/>
            </a:pPr>
            <a:r>
              <a:t/>
            </a:r>
            <a:endParaRPr/>
          </a:p>
          <a:p>
            <a:pPr indent="0" lvl="0" marL="457200" rtl="0" algn="l">
              <a:spcBef>
                <a:spcPts val="480"/>
              </a:spcBef>
              <a:spcAft>
                <a:spcPts val="0"/>
              </a:spcAft>
              <a:buNone/>
            </a:pPr>
            <a:r>
              <a:rPr lang="en-US"/>
              <a:t>We thought of improving the idea further and use multiple LEDs and have a different mount system altogether. </a:t>
            </a:r>
            <a:endParaRPr/>
          </a:p>
          <a:p>
            <a:pPr indent="0" lvl="0" marL="457200" rtl="0" algn="l">
              <a:spcBef>
                <a:spcPts val="480"/>
              </a:spcBef>
              <a:spcAft>
                <a:spcPts val="0"/>
              </a:spcAft>
              <a:buNone/>
            </a:pPr>
            <a:r>
              <a:t/>
            </a:r>
            <a:endParaRPr/>
          </a:p>
        </p:txBody>
      </p:sp>
      <p:sp>
        <p:nvSpPr>
          <p:cNvPr id="94" name="Google Shape;94;p10"/>
          <p:cNvSpPr txBox="1"/>
          <p:nvPr>
            <p:ph idx="2" type="body"/>
          </p:nvPr>
        </p:nvSpPr>
        <p:spPr>
          <a:xfrm>
            <a:off x="152400" y="381000"/>
            <a:ext cx="8915400" cy="1143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00B050"/>
                </a:solidFill>
              </a:rPr>
              <a:t>Cons on the present system </a:t>
            </a:r>
            <a:endParaRPr>
              <a:solidFill>
                <a:srgbClr val="00B05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1"/>
          <p:cNvSpPr txBox="1"/>
          <p:nvPr>
            <p:ph idx="1" type="body"/>
          </p:nvPr>
        </p:nvSpPr>
        <p:spPr>
          <a:xfrm>
            <a:off x="304800" y="1668283"/>
            <a:ext cx="8229600" cy="6034800"/>
          </a:xfrm>
          <a:prstGeom prst="rect">
            <a:avLst/>
          </a:prstGeom>
        </p:spPr>
        <p:txBody>
          <a:bodyPr anchorCtr="0" anchor="t" bIns="45700" lIns="91425" spcFirstLastPara="1" rIns="91425" wrap="square" tIns="45700">
            <a:noAutofit/>
          </a:bodyPr>
          <a:lstStyle/>
          <a:p>
            <a:pPr indent="-349250" lvl="0" marL="457200" rtl="0" algn="l">
              <a:spcBef>
                <a:spcPts val="48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Fluorescence or phosphorescence is the phenomenon which occurs due to absorption of smaller wavelength electromagnetic waves resulting in excitation of electron(s) and subsequent emission of longer wavelength electromagnetic waves due to the vibrational relaxation to its ground state.</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It is a form of luminescence and takes place when there is a emission of low energy photon, without a change in the electron spin.</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The microscopy takes advantage of it by scanning across a single plane, the fluorescence intensity of cells, tissues, or other intra-cellular structures.</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The fluorescence is specifically produced by using a fluorophore (present in the fluorescence dye) to label an antibody, which subsequently targets and attaches to it’s specific antigen in the sample.</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Multiple channel method is used for visualization numerous targets in a image, using different antibodies, specific to their non-identical antigens, attached to multi-colored fluorophores having significantly different wavelengths.</a:t>
            </a:r>
            <a:endParaRPr sz="1900">
              <a:solidFill>
                <a:schemeClr val="dk1"/>
              </a:solidFill>
              <a:latin typeface="Times New Roman"/>
              <a:ea typeface="Times New Roman"/>
              <a:cs typeface="Times New Roman"/>
              <a:sym typeface="Times New Roman"/>
            </a:endParaRPr>
          </a:p>
        </p:txBody>
      </p:sp>
      <p:sp>
        <p:nvSpPr>
          <p:cNvPr id="101" name="Google Shape;101;p11"/>
          <p:cNvSpPr txBox="1"/>
          <p:nvPr>
            <p:ph idx="2" type="body"/>
          </p:nvPr>
        </p:nvSpPr>
        <p:spPr>
          <a:xfrm>
            <a:off x="114300" y="350633"/>
            <a:ext cx="8915400" cy="1143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000">
                <a:solidFill>
                  <a:srgbClr val="000000"/>
                </a:solidFill>
                <a:latin typeface="Times New Roman"/>
                <a:ea typeface="Times New Roman"/>
                <a:cs typeface="Times New Roman"/>
                <a:sym typeface="Times New Roman"/>
              </a:rPr>
              <a:t>What is fluorescence, and how do we use it in microscopy</a:t>
            </a:r>
            <a:endParaRPr sz="20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2"/>
          <p:cNvSpPr txBox="1"/>
          <p:nvPr>
            <p:ph idx="1" type="body"/>
          </p:nvPr>
        </p:nvSpPr>
        <p:spPr>
          <a:xfrm>
            <a:off x="304800" y="1991783"/>
            <a:ext cx="8229600" cy="60348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pic>
        <p:nvPicPr>
          <p:cNvPr id="107" name="Google Shape;107;p12"/>
          <p:cNvPicPr preferRelativeResize="0"/>
          <p:nvPr/>
        </p:nvPicPr>
        <p:blipFill>
          <a:blip r:embed="rId3">
            <a:alphaModFix/>
          </a:blip>
          <a:stretch>
            <a:fillRect/>
          </a:stretch>
        </p:blipFill>
        <p:spPr>
          <a:xfrm>
            <a:off x="3783949" y="1293967"/>
            <a:ext cx="4821475" cy="3894024"/>
          </a:xfrm>
          <a:prstGeom prst="rect">
            <a:avLst/>
          </a:prstGeom>
          <a:noFill/>
          <a:ln>
            <a:noFill/>
          </a:ln>
        </p:spPr>
      </p:pic>
      <p:pic>
        <p:nvPicPr>
          <p:cNvPr id="108" name="Google Shape;108;p12"/>
          <p:cNvPicPr preferRelativeResize="0"/>
          <p:nvPr/>
        </p:nvPicPr>
        <p:blipFill>
          <a:blip r:embed="rId4">
            <a:alphaModFix/>
          </a:blip>
          <a:stretch>
            <a:fillRect/>
          </a:stretch>
        </p:blipFill>
        <p:spPr>
          <a:xfrm>
            <a:off x="290250" y="191450"/>
            <a:ext cx="3493700" cy="4856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